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3004800" cy="9753600"/>
  <p:notesSz cx="13004800" cy="97536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574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0" i="1">
                <a:solidFill>
                  <a:srgbClr val="1F1F1F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004F75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1">
                <a:solidFill>
                  <a:srgbClr val="1F1F1F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004F75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1">
                <a:solidFill>
                  <a:srgbClr val="1F1F1F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200" b="0" i="1">
                <a:solidFill>
                  <a:srgbClr val="1F1F1F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292" y="0"/>
                </a:moveTo>
                <a:lnTo>
                  <a:pt x="0" y="0"/>
                </a:lnTo>
                <a:lnTo>
                  <a:pt x="0" y="9753600"/>
                </a:lnTo>
                <a:lnTo>
                  <a:pt x="13004292" y="9753600"/>
                </a:lnTo>
                <a:lnTo>
                  <a:pt x="13004292" y="0"/>
                </a:lnTo>
                <a:close/>
              </a:path>
            </a:pathLst>
          </a:custGeom>
          <a:solidFill>
            <a:srgbClr val="BBDF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9753600"/>
          </a:xfrm>
          <a:custGeom>
            <a:avLst/>
            <a:gdLst/>
            <a:ahLst/>
            <a:cxnLst/>
            <a:rect l="l" t="t" r="r" b="b"/>
            <a:pathLst>
              <a:path w="13004800" h="9753600">
                <a:moveTo>
                  <a:pt x="13004292" y="0"/>
                </a:moveTo>
                <a:lnTo>
                  <a:pt x="0" y="0"/>
                </a:lnTo>
                <a:lnTo>
                  <a:pt x="0" y="9753600"/>
                </a:lnTo>
                <a:lnTo>
                  <a:pt x="13004292" y="9753600"/>
                </a:lnTo>
                <a:lnTo>
                  <a:pt x="13004292" y="0"/>
                </a:lnTo>
                <a:close/>
              </a:path>
            </a:pathLst>
          </a:custGeom>
          <a:solidFill>
            <a:srgbClr val="BBDFA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397995" y="268224"/>
            <a:ext cx="1356359" cy="128625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38908" y="200609"/>
            <a:ext cx="9126982" cy="13428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0" i="1">
                <a:solidFill>
                  <a:srgbClr val="1F1F1F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3890" y="1583182"/>
            <a:ext cx="12186920" cy="4437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004F75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botshall.suffolk.sch.uk/" TargetMode="External"/><Relationship Id="rId2" Type="http://schemas.openxmlformats.org/officeDocument/2006/relationships/hyperlink" Target="http://eyfs.info/forums/topic/46927-contents-pag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96923" y="5499861"/>
            <a:ext cx="9028430" cy="18567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Tapestry</a:t>
            </a:r>
            <a:r>
              <a:rPr sz="4000" spc="-9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-</a:t>
            </a:r>
            <a:r>
              <a:rPr sz="4000" spc="-90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Online</a:t>
            </a:r>
            <a:r>
              <a:rPr sz="4000" spc="-8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Learning</a:t>
            </a:r>
            <a:r>
              <a:rPr sz="4000" spc="-8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Journey</a:t>
            </a:r>
            <a:r>
              <a:rPr sz="4000" spc="-7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1F1F1F"/>
                </a:solidFill>
                <a:latin typeface="Calibri"/>
                <a:cs typeface="Calibri"/>
              </a:rPr>
              <a:t>Meeting</a:t>
            </a:r>
            <a:endParaRPr sz="40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25"/>
              </a:spcBef>
            </a:pPr>
            <a:r>
              <a:rPr sz="4000" dirty="0">
                <a:solidFill>
                  <a:srgbClr val="1F1F1F"/>
                </a:solidFill>
                <a:latin typeface="Calibri"/>
                <a:cs typeface="Calibri"/>
              </a:rPr>
              <a:t>September</a:t>
            </a:r>
            <a:r>
              <a:rPr sz="4000" spc="-95" dirty="0">
                <a:solidFill>
                  <a:srgbClr val="1F1F1F"/>
                </a:solidFill>
                <a:latin typeface="Calibri"/>
                <a:cs typeface="Calibri"/>
              </a:rPr>
              <a:t> </a:t>
            </a:r>
            <a:r>
              <a:rPr sz="4000" spc="-20" dirty="0">
                <a:solidFill>
                  <a:srgbClr val="1F1F1F"/>
                </a:solidFill>
                <a:latin typeface="Calibri"/>
                <a:cs typeface="Calibri"/>
              </a:rPr>
              <a:t>202</a:t>
            </a:r>
            <a:r>
              <a:rPr lang="en-GB" sz="4000" spc="-20" dirty="0">
                <a:solidFill>
                  <a:srgbClr val="1F1F1F"/>
                </a:solidFill>
                <a:latin typeface="Calibri"/>
                <a:cs typeface="Calibri"/>
              </a:rPr>
              <a:t>5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1876" y="1347216"/>
            <a:ext cx="3889248" cy="368960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98407" y="196595"/>
            <a:ext cx="3854196" cy="13441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3419" y="2635376"/>
            <a:ext cx="10681335" cy="2463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4445" algn="ctr">
              <a:lnSpc>
                <a:spcPct val="100000"/>
              </a:lnSpc>
              <a:spcBef>
                <a:spcPts val="95"/>
              </a:spcBef>
            </a:pPr>
            <a:r>
              <a:rPr sz="4000" i="0" spc="-10" dirty="0">
                <a:solidFill>
                  <a:srgbClr val="000000"/>
                </a:solidFill>
                <a:latin typeface="Calibri"/>
                <a:cs typeface="Calibri"/>
              </a:rPr>
              <a:t>Education</a:t>
            </a:r>
            <a:r>
              <a:rPr sz="4000" i="0" spc="-11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is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best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when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it's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z="4000" i="0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partnership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spc="-10" dirty="0">
                <a:solidFill>
                  <a:srgbClr val="000000"/>
                </a:solidFill>
                <a:latin typeface="Calibri"/>
                <a:cs typeface="Calibri"/>
              </a:rPr>
              <a:t>between providers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4000" i="0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spc="-35" dirty="0">
                <a:solidFill>
                  <a:srgbClr val="000000"/>
                </a:solidFill>
                <a:latin typeface="Calibri"/>
                <a:cs typeface="Calibri"/>
              </a:rPr>
              <a:t>home—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with</a:t>
            </a:r>
            <a:r>
              <a:rPr sz="4000" i="0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children</a:t>
            </a:r>
            <a:r>
              <a:rPr sz="4000" i="0" spc="-1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benefiting</a:t>
            </a:r>
            <a:r>
              <a:rPr sz="4000" i="0" spc="-10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spc="-20" dirty="0">
                <a:solidFill>
                  <a:srgbClr val="000000"/>
                </a:solidFill>
                <a:latin typeface="Calibri"/>
                <a:cs typeface="Calibri"/>
              </a:rPr>
              <a:t>most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when</a:t>
            </a:r>
            <a:r>
              <a:rPr sz="4000" i="0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their</a:t>
            </a:r>
            <a:r>
              <a:rPr sz="4000" i="0" spc="-9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family</a:t>
            </a:r>
            <a:r>
              <a:rPr sz="4000" i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is</a:t>
            </a:r>
            <a:r>
              <a:rPr sz="4000" i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consistently</a:t>
            </a:r>
            <a:r>
              <a:rPr sz="4000" i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4000" i="0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4000" i="0" spc="-10" dirty="0">
                <a:solidFill>
                  <a:srgbClr val="000000"/>
                </a:solidFill>
                <a:latin typeface="Calibri"/>
                <a:cs typeface="Calibri"/>
              </a:rPr>
              <a:t>actively involved.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6383" y="5360670"/>
            <a:ext cx="10494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"The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Impact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Parental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Involvement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Children's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Education"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ref: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DCSF-00924-2008.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1849" y="4883658"/>
            <a:ext cx="10943590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Calibri"/>
                <a:cs typeface="Calibri"/>
              </a:rPr>
              <a:t>The</a:t>
            </a:r>
            <a:r>
              <a:rPr sz="3600" spc="-7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connection</a:t>
            </a:r>
            <a:r>
              <a:rPr sz="3600" spc="-10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through</a:t>
            </a:r>
            <a:r>
              <a:rPr sz="3600" spc="-90" dirty="0">
                <a:latin typeface="Calibri"/>
                <a:cs typeface="Calibri"/>
              </a:rPr>
              <a:t> </a:t>
            </a:r>
            <a:r>
              <a:rPr sz="3600" spc="-25" dirty="0">
                <a:latin typeface="Calibri"/>
                <a:cs typeface="Calibri"/>
              </a:rPr>
              <a:t>Tapestry</a:t>
            </a:r>
            <a:r>
              <a:rPr sz="3600" spc="-8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makes</a:t>
            </a:r>
            <a:r>
              <a:rPr sz="3600" spc="-7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it</a:t>
            </a:r>
            <a:r>
              <a:rPr sz="3600" spc="-8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easier</a:t>
            </a:r>
            <a:r>
              <a:rPr sz="3600" spc="-8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for</a:t>
            </a:r>
            <a:r>
              <a:rPr sz="3600" spc="-85" dirty="0">
                <a:latin typeface="Calibri"/>
                <a:cs typeface="Calibri"/>
              </a:rPr>
              <a:t> </a:t>
            </a:r>
            <a:r>
              <a:rPr sz="3600" spc="-10" dirty="0">
                <a:latin typeface="Calibri"/>
                <a:cs typeface="Calibri"/>
              </a:rPr>
              <a:t>school </a:t>
            </a:r>
            <a:r>
              <a:rPr sz="3600" dirty="0">
                <a:latin typeface="Calibri"/>
                <a:cs typeface="Calibri"/>
              </a:rPr>
              <a:t>and</a:t>
            </a:r>
            <a:r>
              <a:rPr sz="3600" spc="-5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home</a:t>
            </a:r>
            <a:r>
              <a:rPr sz="3600" spc="-3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to</a:t>
            </a:r>
            <a:r>
              <a:rPr sz="3600" spc="-4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share</a:t>
            </a:r>
            <a:r>
              <a:rPr sz="3600" spc="-5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each</a:t>
            </a:r>
            <a:r>
              <a:rPr sz="3600" spc="-5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child's</a:t>
            </a:r>
            <a:r>
              <a:rPr sz="3600" spc="-4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learning</a:t>
            </a:r>
            <a:r>
              <a:rPr sz="3600" spc="-6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experiences.</a:t>
            </a:r>
            <a:r>
              <a:rPr sz="3600" spc="-40" dirty="0">
                <a:latin typeface="Calibri"/>
                <a:cs typeface="Calibri"/>
              </a:rPr>
              <a:t> </a:t>
            </a:r>
            <a:r>
              <a:rPr sz="3600" spc="-25" dirty="0">
                <a:latin typeface="Calibri"/>
                <a:cs typeface="Calibri"/>
              </a:rPr>
              <a:t>By </a:t>
            </a:r>
            <a:r>
              <a:rPr sz="3600" dirty="0">
                <a:latin typeface="Calibri"/>
                <a:cs typeface="Calibri"/>
              </a:rPr>
              <a:t>working</a:t>
            </a:r>
            <a:r>
              <a:rPr sz="3600" spc="-5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together</a:t>
            </a:r>
            <a:r>
              <a:rPr sz="3600" spc="-5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it</a:t>
            </a:r>
            <a:r>
              <a:rPr sz="3600" spc="-7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gives</a:t>
            </a:r>
            <a:r>
              <a:rPr sz="3600" spc="-6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children</a:t>
            </a:r>
            <a:r>
              <a:rPr sz="3600" spc="-9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the</a:t>
            </a:r>
            <a:r>
              <a:rPr sz="3600" spc="-7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best</a:t>
            </a:r>
            <a:r>
              <a:rPr sz="3600" spc="-5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chance</a:t>
            </a:r>
            <a:r>
              <a:rPr sz="3600" spc="-80" dirty="0">
                <a:latin typeface="Calibri"/>
                <a:cs typeface="Calibri"/>
              </a:rPr>
              <a:t> </a:t>
            </a:r>
            <a:r>
              <a:rPr sz="3600" spc="-25" dirty="0">
                <a:latin typeface="Calibri"/>
                <a:cs typeface="Calibri"/>
              </a:rPr>
              <a:t>of </a:t>
            </a:r>
            <a:r>
              <a:rPr sz="3600" dirty="0">
                <a:latin typeface="Calibri"/>
                <a:cs typeface="Calibri"/>
              </a:rPr>
              <a:t>fulfilling</a:t>
            </a:r>
            <a:r>
              <a:rPr sz="3600" spc="-6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their</a:t>
            </a:r>
            <a:r>
              <a:rPr sz="3600" spc="-45" dirty="0">
                <a:latin typeface="Calibri"/>
                <a:cs typeface="Calibri"/>
              </a:rPr>
              <a:t> </a:t>
            </a:r>
            <a:r>
              <a:rPr sz="3600" spc="-10" dirty="0">
                <a:latin typeface="Calibri"/>
                <a:cs typeface="Calibri"/>
              </a:rPr>
              <a:t>potential.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98601" rIns="0" bIns="0" rtlCol="0">
            <a:spAutoFit/>
          </a:bodyPr>
          <a:lstStyle/>
          <a:p>
            <a:pPr marL="181483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What</a:t>
            </a:r>
            <a:r>
              <a:rPr sz="4800" spc="-95" dirty="0"/>
              <a:t> </a:t>
            </a:r>
            <a:r>
              <a:rPr sz="4800" dirty="0"/>
              <a:t>is</a:t>
            </a:r>
            <a:r>
              <a:rPr sz="4800" spc="-80" dirty="0"/>
              <a:t> </a:t>
            </a:r>
            <a:r>
              <a:rPr sz="4800" spc="-10" dirty="0"/>
              <a:t>Tapestry?</a:t>
            </a:r>
            <a:endParaRPr sz="4800"/>
          </a:p>
        </p:txBody>
      </p:sp>
      <p:grpSp>
        <p:nvGrpSpPr>
          <p:cNvPr id="4" name="object 4"/>
          <p:cNvGrpSpPr/>
          <p:nvPr/>
        </p:nvGrpSpPr>
        <p:grpSpPr>
          <a:xfrm>
            <a:off x="5320284" y="2279904"/>
            <a:ext cx="2357755" cy="2054860"/>
            <a:chOff x="5320284" y="2279904"/>
            <a:chExt cx="2357755" cy="205486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20284" y="2290572"/>
              <a:ext cx="2357627" cy="20436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62016" y="2382012"/>
              <a:ext cx="2078736" cy="176479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410962" y="2330958"/>
              <a:ext cx="2181225" cy="1866900"/>
            </a:xfrm>
            <a:custGeom>
              <a:avLst/>
              <a:gdLst/>
              <a:ahLst/>
              <a:cxnLst/>
              <a:rect l="l" t="t" r="r" b="b"/>
              <a:pathLst>
                <a:path w="2181225" h="1866900">
                  <a:moveTo>
                    <a:pt x="0" y="1866900"/>
                  </a:moveTo>
                  <a:lnTo>
                    <a:pt x="2180843" y="1866900"/>
                  </a:lnTo>
                  <a:lnTo>
                    <a:pt x="2180843" y="0"/>
                  </a:lnTo>
                  <a:lnTo>
                    <a:pt x="0" y="0"/>
                  </a:lnTo>
                  <a:lnTo>
                    <a:pt x="0" y="1866900"/>
                  </a:lnTo>
                  <a:close/>
                </a:path>
              </a:pathLst>
            </a:custGeom>
            <a:ln w="102107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15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Capturing</a:t>
            </a:r>
            <a:r>
              <a:rPr sz="6000" spc="-120" dirty="0"/>
              <a:t> </a:t>
            </a:r>
            <a:r>
              <a:rPr sz="6000" dirty="0"/>
              <a:t>WOW</a:t>
            </a:r>
            <a:r>
              <a:rPr sz="6000" spc="-114" dirty="0"/>
              <a:t> </a:t>
            </a:r>
            <a:r>
              <a:rPr sz="6000" spc="-10" dirty="0"/>
              <a:t>moments</a:t>
            </a:r>
            <a:endParaRPr sz="60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095375" y="1774825"/>
          <a:ext cx="11016612" cy="63525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2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1980">
                <a:tc>
                  <a:txBody>
                    <a:bodyPr/>
                    <a:lstStyle/>
                    <a:p>
                      <a:pPr marL="163195" marR="152400" indent="-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Our</a:t>
                      </a:r>
                      <a:r>
                        <a:rPr sz="3600" b="1" spc="-8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school</a:t>
                      </a:r>
                      <a:r>
                        <a:rPr sz="3600" b="1" spc="-7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spc="-2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key </a:t>
                      </a: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drivers</a:t>
                      </a:r>
                      <a:r>
                        <a:rPr sz="3600" b="1" spc="-1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at</a:t>
                      </a:r>
                      <a:r>
                        <a:rPr sz="3600" b="1" spc="-10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Abbot’s Hall: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24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Our</a:t>
                      </a:r>
                      <a:r>
                        <a:rPr sz="3600" b="1" spc="-12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children</a:t>
                      </a:r>
                      <a:r>
                        <a:rPr sz="3600" b="1" spc="-10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spc="-2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are: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78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b="1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Our</a:t>
                      </a:r>
                      <a:r>
                        <a:rPr sz="3600" b="1" spc="-7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b="1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adults: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560">
                <a:tc>
                  <a:txBody>
                    <a:bodyPr/>
                    <a:lstStyle/>
                    <a:p>
                      <a:pPr marL="551815" marR="542925" indent="-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spiration </a:t>
                      </a:r>
                      <a:r>
                        <a:rPr sz="36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esponsibility </a:t>
                      </a:r>
                      <a:r>
                        <a:rPr sz="3600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nvironment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08585" marR="10033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36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ARE</a:t>
                      </a:r>
                      <a:r>
                        <a:rPr sz="3600" spc="-65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you</a:t>
                      </a:r>
                      <a:r>
                        <a:rPr sz="3600" spc="-8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Being</a:t>
                      </a:r>
                      <a:r>
                        <a:rPr sz="3600" spc="-6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spc="-2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The </a:t>
                      </a:r>
                      <a:r>
                        <a:rPr sz="360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Best</a:t>
                      </a:r>
                      <a:r>
                        <a:rPr sz="3600" spc="-1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That</a:t>
                      </a:r>
                      <a:r>
                        <a:rPr sz="3600" spc="-13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spc="-5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You</a:t>
                      </a:r>
                      <a:r>
                        <a:rPr sz="3600" spc="-1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3600" spc="-2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Can Be?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5805" marR="720725" indent="317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Resilient Creative Curious Imaginative Determined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4869" marR="852805" indent="-444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Support Praise </a:t>
                      </a:r>
                      <a:r>
                        <a:rPr sz="3600" spc="-25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Encourage </a:t>
                      </a:r>
                      <a:r>
                        <a:rPr sz="3600" spc="-10" dirty="0">
                          <a:solidFill>
                            <a:srgbClr val="1F1F1F"/>
                          </a:solidFill>
                          <a:latin typeface="Calibri"/>
                          <a:cs typeface="Calibri"/>
                        </a:rPr>
                        <a:t>Motivate Model Inspire Suggest</a:t>
                      </a:r>
                      <a:endParaRPr sz="3600">
                        <a:latin typeface="Calibri"/>
                        <a:cs typeface="Calibri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79014" y="394843"/>
            <a:ext cx="74479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Areas</a:t>
            </a:r>
            <a:r>
              <a:rPr spc="-15" dirty="0"/>
              <a:t> </a:t>
            </a:r>
            <a:r>
              <a:rPr dirty="0"/>
              <a:t>of</a:t>
            </a:r>
            <a:r>
              <a:rPr spc="-10" dirty="0"/>
              <a:t> Learning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6788" y="1511934"/>
            <a:ext cx="9704705" cy="5513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u="sng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The</a:t>
            </a:r>
            <a:r>
              <a:rPr sz="3600" u="sng" spc="-85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 </a:t>
            </a:r>
            <a:r>
              <a:rPr sz="3600" u="sng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Prime</a:t>
            </a:r>
            <a:r>
              <a:rPr sz="3600" u="sng" spc="-80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 </a:t>
            </a:r>
            <a:r>
              <a:rPr sz="3600" u="sng" spc="-20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Areas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Communication</a:t>
            </a:r>
            <a:r>
              <a:rPr sz="3600" spc="-7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6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Language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Physical</a:t>
            </a:r>
            <a:r>
              <a:rPr sz="3600" spc="-6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Development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Personal,</a:t>
            </a:r>
            <a:r>
              <a:rPr sz="36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Social</a:t>
            </a:r>
            <a:r>
              <a:rPr sz="36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6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Emotional</a:t>
            </a:r>
            <a:r>
              <a:rPr sz="36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Development</a:t>
            </a:r>
            <a:endParaRPr sz="36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229"/>
              </a:spcBef>
              <a:buClr>
                <a:srgbClr val="004F75"/>
              </a:buClr>
              <a:buFont typeface="Arial"/>
              <a:buChar char="•"/>
            </a:pPr>
            <a:endParaRPr sz="36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sz="3600" u="sng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The</a:t>
            </a:r>
            <a:r>
              <a:rPr sz="3600" u="sng" spc="-85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 </a:t>
            </a:r>
            <a:r>
              <a:rPr sz="3600" u="sng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Specific</a:t>
            </a:r>
            <a:r>
              <a:rPr sz="3600" u="sng" spc="-80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 </a:t>
            </a:r>
            <a:r>
              <a:rPr sz="3600" u="sng" spc="-10" dirty="0">
                <a:solidFill>
                  <a:srgbClr val="004F75"/>
                </a:solidFill>
                <a:uFill>
                  <a:solidFill>
                    <a:srgbClr val="004F75"/>
                  </a:solidFill>
                </a:uFill>
                <a:latin typeface="Georgia"/>
                <a:cs typeface="Georgia"/>
              </a:rPr>
              <a:t>Areas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584200" algn="l"/>
              </a:tabLst>
            </a:pP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Literacy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Mathematics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Understanding</a:t>
            </a:r>
            <a:r>
              <a:rPr sz="3600" spc="-7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600" spc="-6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World</a:t>
            </a:r>
            <a:endParaRPr sz="3600">
              <a:latin typeface="Georgia"/>
              <a:cs typeface="Georgia"/>
            </a:endParaRPr>
          </a:p>
          <a:p>
            <a:pPr marL="584200" indent="-571500">
              <a:lnSpc>
                <a:spcPct val="100000"/>
              </a:lnSpc>
              <a:buFont typeface="Arial"/>
              <a:buChar char="•"/>
              <a:tabLst>
                <a:tab pos="584200" algn="l"/>
              </a:tabLst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Expressive</a:t>
            </a:r>
            <a:r>
              <a:rPr sz="3600" spc="-7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Arts</a:t>
            </a:r>
            <a:r>
              <a:rPr sz="36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6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Design</a:t>
            </a:r>
            <a:endParaRPr sz="36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62571" y="4308347"/>
            <a:ext cx="5852160" cy="495909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15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Capturing</a:t>
            </a:r>
            <a:r>
              <a:rPr sz="6000" spc="-120" dirty="0"/>
              <a:t> </a:t>
            </a:r>
            <a:r>
              <a:rPr sz="6000" dirty="0"/>
              <a:t>WOW</a:t>
            </a:r>
            <a:r>
              <a:rPr sz="6000" spc="-114" dirty="0"/>
              <a:t> </a:t>
            </a:r>
            <a:r>
              <a:rPr sz="6000" spc="-10" dirty="0"/>
              <a:t>moments</a:t>
            </a:r>
            <a:endParaRPr sz="6000"/>
          </a:p>
        </p:txBody>
      </p:sp>
      <p:grpSp>
        <p:nvGrpSpPr>
          <p:cNvPr id="3" name="object 3"/>
          <p:cNvGrpSpPr/>
          <p:nvPr/>
        </p:nvGrpSpPr>
        <p:grpSpPr>
          <a:xfrm>
            <a:off x="885444" y="1616963"/>
            <a:ext cx="11137900" cy="2654935"/>
            <a:chOff x="885444" y="1616963"/>
            <a:chExt cx="11137900" cy="26549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5444" y="1616963"/>
              <a:ext cx="11137392" cy="265480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470404" y="3291840"/>
              <a:ext cx="2879090" cy="433070"/>
            </a:xfrm>
            <a:custGeom>
              <a:avLst/>
              <a:gdLst/>
              <a:ahLst/>
              <a:cxnLst/>
              <a:rect l="l" t="t" r="r" b="b"/>
              <a:pathLst>
                <a:path w="2879090" h="433070">
                  <a:moveTo>
                    <a:pt x="2878836" y="0"/>
                  </a:moveTo>
                  <a:lnTo>
                    <a:pt x="0" y="0"/>
                  </a:lnTo>
                  <a:lnTo>
                    <a:pt x="0" y="432815"/>
                  </a:lnTo>
                  <a:lnTo>
                    <a:pt x="2878836" y="432815"/>
                  </a:lnTo>
                  <a:lnTo>
                    <a:pt x="28788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470404" y="3291840"/>
              <a:ext cx="2879090" cy="433070"/>
            </a:xfrm>
            <a:custGeom>
              <a:avLst/>
              <a:gdLst/>
              <a:ahLst/>
              <a:cxnLst/>
              <a:rect l="l" t="t" r="r" b="b"/>
              <a:pathLst>
                <a:path w="2879090" h="433070">
                  <a:moveTo>
                    <a:pt x="0" y="432815"/>
                  </a:moveTo>
                  <a:lnTo>
                    <a:pt x="2878836" y="432815"/>
                  </a:lnTo>
                  <a:lnTo>
                    <a:pt x="2878836" y="0"/>
                  </a:lnTo>
                  <a:lnTo>
                    <a:pt x="0" y="0"/>
                  </a:lnTo>
                  <a:lnTo>
                    <a:pt x="0" y="432815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73167" y="2212847"/>
              <a:ext cx="2882265" cy="431800"/>
            </a:xfrm>
            <a:custGeom>
              <a:avLst/>
              <a:gdLst/>
              <a:ahLst/>
              <a:cxnLst/>
              <a:rect l="l" t="t" r="r" b="b"/>
              <a:pathLst>
                <a:path w="2882265" h="431800">
                  <a:moveTo>
                    <a:pt x="2881884" y="0"/>
                  </a:moveTo>
                  <a:lnTo>
                    <a:pt x="0" y="0"/>
                  </a:lnTo>
                  <a:lnTo>
                    <a:pt x="0" y="431292"/>
                  </a:lnTo>
                  <a:lnTo>
                    <a:pt x="2881884" y="431292"/>
                  </a:lnTo>
                  <a:lnTo>
                    <a:pt x="28818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773167" y="2212847"/>
              <a:ext cx="2882265" cy="431800"/>
            </a:xfrm>
            <a:custGeom>
              <a:avLst/>
              <a:gdLst/>
              <a:ahLst/>
              <a:cxnLst/>
              <a:rect l="l" t="t" r="r" b="b"/>
              <a:pathLst>
                <a:path w="2882265" h="431800">
                  <a:moveTo>
                    <a:pt x="0" y="431292"/>
                  </a:moveTo>
                  <a:lnTo>
                    <a:pt x="2881884" y="431292"/>
                  </a:lnTo>
                  <a:lnTo>
                    <a:pt x="2881884" y="0"/>
                  </a:lnTo>
                  <a:lnTo>
                    <a:pt x="0" y="0"/>
                  </a:lnTo>
                  <a:lnTo>
                    <a:pt x="0" y="431292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59863" y="1859279"/>
              <a:ext cx="226060" cy="256540"/>
            </a:xfrm>
            <a:custGeom>
              <a:avLst/>
              <a:gdLst/>
              <a:ahLst/>
              <a:cxnLst/>
              <a:rect l="l" t="t" r="r" b="b"/>
              <a:pathLst>
                <a:path w="226060" h="256539">
                  <a:moveTo>
                    <a:pt x="225551" y="0"/>
                  </a:moveTo>
                  <a:lnTo>
                    <a:pt x="0" y="0"/>
                  </a:lnTo>
                  <a:lnTo>
                    <a:pt x="0" y="256031"/>
                  </a:lnTo>
                  <a:lnTo>
                    <a:pt x="225551" y="256031"/>
                  </a:lnTo>
                  <a:lnTo>
                    <a:pt x="2255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959863" y="1859279"/>
              <a:ext cx="226060" cy="256540"/>
            </a:xfrm>
            <a:custGeom>
              <a:avLst/>
              <a:gdLst/>
              <a:ahLst/>
              <a:cxnLst/>
              <a:rect l="l" t="t" r="r" b="b"/>
              <a:pathLst>
                <a:path w="226060" h="256539">
                  <a:moveTo>
                    <a:pt x="0" y="256031"/>
                  </a:moveTo>
                  <a:lnTo>
                    <a:pt x="225551" y="256031"/>
                  </a:lnTo>
                  <a:lnTo>
                    <a:pt x="225551" y="0"/>
                  </a:lnTo>
                  <a:lnTo>
                    <a:pt x="0" y="0"/>
                  </a:lnTo>
                  <a:lnTo>
                    <a:pt x="0" y="256031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908303" y="4370832"/>
            <a:ext cx="11115040" cy="5267325"/>
            <a:chOff x="908303" y="4370832"/>
            <a:chExt cx="11115040" cy="5267325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33015" y="6316980"/>
              <a:ext cx="1161288" cy="88849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85415" y="4424172"/>
              <a:ext cx="937259" cy="71932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4511" y="6316980"/>
              <a:ext cx="1007363" cy="71932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55519" y="8189976"/>
              <a:ext cx="1078992" cy="71932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8303" y="7018018"/>
              <a:ext cx="11114532" cy="261975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8303" y="4370832"/>
              <a:ext cx="11097768" cy="254965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401312" y="4785360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2878836" y="0"/>
                  </a:moveTo>
                  <a:lnTo>
                    <a:pt x="0" y="0"/>
                  </a:lnTo>
                  <a:lnTo>
                    <a:pt x="0" y="431291"/>
                  </a:lnTo>
                  <a:lnTo>
                    <a:pt x="2878836" y="431291"/>
                  </a:lnTo>
                  <a:lnTo>
                    <a:pt x="28788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401312" y="4785360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0" y="431291"/>
                  </a:moveTo>
                  <a:lnTo>
                    <a:pt x="2878836" y="431291"/>
                  </a:lnTo>
                  <a:lnTo>
                    <a:pt x="2878836" y="0"/>
                  </a:lnTo>
                  <a:lnTo>
                    <a:pt x="0" y="0"/>
                  </a:lnTo>
                  <a:lnTo>
                    <a:pt x="0" y="431291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470403" y="5865876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2878836" y="0"/>
                  </a:moveTo>
                  <a:lnTo>
                    <a:pt x="0" y="0"/>
                  </a:lnTo>
                  <a:lnTo>
                    <a:pt x="0" y="431291"/>
                  </a:lnTo>
                  <a:lnTo>
                    <a:pt x="2878836" y="431291"/>
                  </a:lnTo>
                  <a:lnTo>
                    <a:pt x="28788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470403" y="5865876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0" y="431291"/>
                  </a:moveTo>
                  <a:lnTo>
                    <a:pt x="2878836" y="431291"/>
                  </a:lnTo>
                  <a:lnTo>
                    <a:pt x="2878836" y="0"/>
                  </a:lnTo>
                  <a:lnTo>
                    <a:pt x="0" y="0"/>
                  </a:lnTo>
                  <a:lnTo>
                    <a:pt x="0" y="431291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398775" y="8613647"/>
              <a:ext cx="2880360" cy="431800"/>
            </a:xfrm>
            <a:custGeom>
              <a:avLst/>
              <a:gdLst/>
              <a:ahLst/>
              <a:cxnLst/>
              <a:rect l="l" t="t" r="r" b="b"/>
              <a:pathLst>
                <a:path w="2880360" h="431800">
                  <a:moveTo>
                    <a:pt x="2880360" y="0"/>
                  </a:moveTo>
                  <a:lnTo>
                    <a:pt x="0" y="0"/>
                  </a:lnTo>
                  <a:lnTo>
                    <a:pt x="0" y="431291"/>
                  </a:lnTo>
                  <a:lnTo>
                    <a:pt x="2880360" y="431291"/>
                  </a:lnTo>
                  <a:lnTo>
                    <a:pt x="28803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398775" y="8613647"/>
              <a:ext cx="2880360" cy="431800"/>
            </a:xfrm>
            <a:custGeom>
              <a:avLst/>
              <a:gdLst/>
              <a:ahLst/>
              <a:cxnLst/>
              <a:rect l="l" t="t" r="r" b="b"/>
              <a:pathLst>
                <a:path w="2880360" h="431800">
                  <a:moveTo>
                    <a:pt x="0" y="431291"/>
                  </a:moveTo>
                  <a:lnTo>
                    <a:pt x="2880360" y="431291"/>
                  </a:lnTo>
                  <a:lnTo>
                    <a:pt x="2880360" y="0"/>
                  </a:lnTo>
                  <a:lnTo>
                    <a:pt x="0" y="0"/>
                  </a:lnTo>
                  <a:lnTo>
                    <a:pt x="0" y="431291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341875" y="7587996"/>
              <a:ext cx="2880360" cy="433070"/>
            </a:xfrm>
            <a:custGeom>
              <a:avLst/>
              <a:gdLst/>
              <a:ahLst/>
              <a:cxnLst/>
              <a:rect l="l" t="t" r="r" b="b"/>
              <a:pathLst>
                <a:path w="2880359" h="433070">
                  <a:moveTo>
                    <a:pt x="2880360" y="0"/>
                  </a:moveTo>
                  <a:lnTo>
                    <a:pt x="0" y="0"/>
                  </a:lnTo>
                  <a:lnTo>
                    <a:pt x="0" y="432815"/>
                  </a:lnTo>
                  <a:lnTo>
                    <a:pt x="2880360" y="432815"/>
                  </a:lnTo>
                  <a:lnTo>
                    <a:pt x="28803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341875" y="7587996"/>
              <a:ext cx="2880360" cy="433070"/>
            </a:xfrm>
            <a:custGeom>
              <a:avLst/>
              <a:gdLst/>
              <a:ahLst/>
              <a:cxnLst/>
              <a:rect l="l" t="t" r="r" b="b"/>
              <a:pathLst>
                <a:path w="2880359" h="433070">
                  <a:moveTo>
                    <a:pt x="0" y="432815"/>
                  </a:moveTo>
                  <a:lnTo>
                    <a:pt x="2880360" y="432815"/>
                  </a:lnTo>
                  <a:lnTo>
                    <a:pt x="2880360" y="0"/>
                  </a:lnTo>
                  <a:lnTo>
                    <a:pt x="0" y="0"/>
                  </a:lnTo>
                  <a:lnTo>
                    <a:pt x="0" y="432815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470403" y="5164836"/>
              <a:ext cx="652780" cy="334010"/>
            </a:xfrm>
            <a:custGeom>
              <a:avLst/>
              <a:gdLst/>
              <a:ahLst/>
              <a:cxnLst/>
              <a:rect l="l" t="t" r="r" b="b"/>
              <a:pathLst>
                <a:path w="652780" h="334010">
                  <a:moveTo>
                    <a:pt x="652271" y="0"/>
                  </a:moveTo>
                  <a:lnTo>
                    <a:pt x="0" y="0"/>
                  </a:lnTo>
                  <a:lnTo>
                    <a:pt x="0" y="333756"/>
                  </a:lnTo>
                  <a:lnTo>
                    <a:pt x="652271" y="333756"/>
                  </a:lnTo>
                  <a:lnTo>
                    <a:pt x="6522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470403" y="5164836"/>
              <a:ext cx="652780" cy="334010"/>
            </a:xfrm>
            <a:custGeom>
              <a:avLst/>
              <a:gdLst/>
              <a:ahLst/>
              <a:cxnLst/>
              <a:rect l="l" t="t" r="r" b="b"/>
              <a:pathLst>
                <a:path w="652780" h="334010">
                  <a:moveTo>
                    <a:pt x="0" y="333756"/>
                  </a:moveTo>
                  <a:lnTo>
                    <a:pt x="652271" y="333756"/>
                  </a:lnTo>
                  <a:lnTo>
                    <a:pt x="652271" y="0"/>
                  </a:lnTo>
                  <a:lnTo>
                    <a:pt x="0" y="0"/>
                  </a:lnTo>
                  <a:lnTo>
                    <a:pt x="0" y="33375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9887711" y="5503164"/>
              <a:ext cx="652780" cy="335280"/>
            </a:xfrm>
            <a:custGeom>
              <a:avLst/>
              <a:gdLst/>
              <a:ahLst/>
              <a:cxnLst/>
              <a:rect l="l" t="t" r="r" b="b"/>
              <a:pathLst>
                <a:path w="652779" h="335279">
                  <a:moveTo>
                    <a:pt x="652272" y="0"/>
                  </a:moveTo>
                  <a:lnTo>
                    <a:pt x="0" y="0"/>
                  </a:lnTo>
                  <a:lnTo>
                    <a:pt x="0" y="335279"/>
                  </a:lnTo>
                  <a:lnTo>
                    <a:pt x="652272" y="335279"/>
                  </a:lnTo>
                  <a:lnTo>
                    <a:pt x="652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887711" y="5503164"/>
              <a:ext cx="652780" cy="335280"/>
            </a:xfrm>
            <a:custGeom>
              <a:avLst/>
              <a:gdLst/>
              <a:ahLst/>
              <a:cxnLst/>
              <a:rect l="l" t="t" r="r" b="b"/>
              <a:pathLst>
                <a:path w="652779" h="335279">
                  <a:moveTo>
                    <a:pt x="0" y="335279"/>
                  </a:moveTo>
                  <a:lnTo>
                    <a:pt x="652272" y="335279"/>
                  </a:lnTo>
                  <a:lnTo>
                    <a:pt x="652272" y="0"/>
                  </a:lnTo>
                  <a:lnTo>
                    <a:pt x="0" y="0"/>
                  </a:lnTo>
                  <a:lnTo>
                    <a:pt x="0" y="335279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542031" y="7955279"/>
              <a:ext cx="433070" cy="234950"/>
            </a:xfrm>
            <a:custGeom>
              <a:avLst/>
              <a:gdLst/>
              <a:ahLst/>
              <a:cxnLst/>
              <a:rect l="l" t="t" r="r" b="b"/>
              <a:pathLst>
                <a:path w="433069" h="234950">
                  <a:moveTo>
                    <a:pt x="432816" y="0"/>
                  </a:moveTo>
                  <a:lnTo>
                    <a:pt x="0" y="0"/>
                  </a:lnTo>
                  <a:lnTo>
                    <a:pt x="0" y="234696"/>
                  </a:lnTo>
                  <a:lnTo>
                    <a:pt x="432816" y="234696"/>
                  </a:lnTo>
                  <a:lnTo>
                    <a:pt x="4328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542031" y="7955279"/>
              <a:ext cx="433070" cy="234950"/>
            </a:xfrm>
            <a:custGeom>
              <a:avLst/>
              <a:gdLst/>
              <a:ahLst/>
              <a:cxnLst/>
              <a:rect l="l" t="t" r="r" b="b"/>
              <a:pathLst>
                <a:path w="433069" h="234950">
                  <a:moveTo>
                    <a:pt x="0" y="234696"/>
                  </a:moveTo>
                  <a:lnTo>
                    <a:pt x="432816" y="234696"/>
                  </a:lnTo>
                  <a:lnTo>
                    <a:pt x="432816" y="0"/>
                  </a:lnTo>
                  <a:lnTo>
                    <a:pt x="0" y="0"/>
                  </a:lnTo>
                  <a:lnTo>
                    <a:pt x="0" y="234696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376171" y="4887468"/>
              <a:ext cx="224154" cy="256540"/>
            </a:xfrm>
            <a:custGeom>
              <a:avLst/>
              <a:gdLst/>
              <a:ahLst/>
              <a:cxnLst/>
              <a:rect l="l" t="t" r="r" b="b"/>
              <a:pathLst>
                <a:path w="224155" h="256539">
                  <a:moveTo>
                    <a:pt x="224028" y="0"/>
                  </a:moveTo>
                  <a:lnTo>
                    <a:pt x="0" y="0"/>
                  </a:lnTo>
                  <a:lnTo>
                    <a:pt x="0" y="256032"/>
                  </a:lnTo>
                  <a:lnTo>
                    <a:pt x="224028" y="256032"/>
                  </a:lnTo>
                  <a:lnTo>
                    <a:pt x="2240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376171" y="4887468"/>
              <a:ext cx="224154" cy="256540"/>
            </a:xfrm>
            <a:custGeom>
              <a:avLst/>
              <a:gdLst/>
              <a:ahLst/>
              <a:cxnLst/>
              <a:rect l="l" t="t" r="r" b="b"/>
              <a:pathLst>
                <a:path w="224155" h="256539">
                  <a:moveTo>
                    <a:pt x="0" y="256032"/>
                  </a:moveTo>
                  <a:lnTo>
                    <a:pt x="224028" y="256032"/>
                  </a:lnTo>
                  <a:lnTo>
                    <a:pt x="224028" y="0"/>
                  </a:lnTo>
                  <a:lnTo>
                    <a:pt x="0" y="0"/>
                  </a:lnTo>
                  <a:lnTo>
                    <a:pt x="0" y="256032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318259" y="7555992"/>
              <a:ext cx="113030" cy="129539"/>
            </a:xfrm>
            <a:custGeom>
              <a:avLst/>
              <a:gdLst/>
              <a:ahLst/>
              <a:cxnLst/>
              <a:rect l="l" t="t" r="r" b="b"/>
              <a:pathLst>
                <a:path w="113030" h="129540">
                  <a:moveTo>
                    <a:pt x="112775" y="0"/>
                  </a:moveTo>
                  <a:lnTo>
                    <a:pt x="0" y="0"/>
                  </a:lnTo>
                  <a:lnTo>
                    <a:pt x="0" y="129539"/>
                  </a:lnTo>
                  <a:lnTo>
                    <a:pt x="112775" y="129539"/>
                  </a:lnTo>
                  <a:lnTo>
                    <a:pt x="1127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18259" y="7555992"/>
              <a:ext cx="113030" cy="129539"/>
            </a:xfrm>
            <a:custGeom>
              <a:avLst/>
              <a:gdLst/>
              <a:ahLst/>
              <a:cxnLst/>
              <a:rect l="l" t="t" r="r" b="b"/>
              <a:pathLst>
                <a:path w="113030" h="129540">
                  <a:moveTo>
                    <a:pt x="0" y="129539"/>
                  </a:moveTo>
                  <a:lnTo>
                    <a:pt x="112775" y="129539"/>
                  </a:lnTo>
                  <a:lnTo>
                    <a:pt x="112775" y="0"/>
                  </a:lnTo>
                  <a:lnTo>
                    <a:pt x="0" y="0"/>
                  </a:lnTo>
                  <a:lnTo>
                    <a:pt x="0" y="129539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9430" rIns="0" bIns="0" rtlCol="0">
            <a:spAutoFit/>
          </a:bodyPr>
          <a:lstStyle/>
          <a:p>
            <a:pPr marL="2195830">
              <a:lnSpc>
                <a:spcPct val="100000"/>
              </a:lnSpc>
              <a:spcBef>
                <a:spcPts val="100"/>
              </a:spcBef>
            </a:pPr>
            <a:r>
              <a:rPr sz="6000" dirty="0"/>
              <a:t>Sharing </a:t>
            </a:r>
            <a:r>
              <a:rPr sz="6000" spc="-20" dirty="0"/>
              <a:t>News</a:t>
            </a:r>
            <a:endParaRPr sz="6000"/>
          </a:p>
        </p:txBody>
      </p:sp>
      <p:grpSp>
        <p:nvGrpSpPr>
          <p:cNvPr id="3" name="object 3"/>
          <p:cNvGrpSpPr/>
          <p:nvPr/>
        </p:nvGrpSpPr>
        <p:grpSpPr>
          <a:xfrm>
            <a:off x="3471671" y="1461516"/>
            <a:ext cx="6377940" cy="8072755"/>
            <a:chOff x="3471671" y="1461516"/>
            <a:chExt cx="6377940" cy="8072755"/>
          </a:xfrm>
        </p:grpSpPr>
        <p:sp>
          <p:nvSpPr>
            <p:cNvPr id="4" name="object 4"/>
            <p:cNvSpPr/>
            <p:nvPr/>
          </p:nvSpPr>
          <p:spPr>
            <a:xfrm>
              <a:off x="4773167" y="2212848"/>
              <a:ext cx="2882265" cy="431800"/>
            </a:xfrm>
            <a:custGeom>
              <a:avLst/>
              <a:gdLst/>
              <a:ahLst/>
              <a:cxnLst/>
              <a:rect l="l" t="t" r="r" b="b"/>
              <a:pathLst>
                <a:path w="2882265" h="431800">
                  <a:moveTo>
                    <a:pt x="2881884" y="0"/>
                  </a:moveTo>
                  <a:lnTo>
                    <a:pt x="0" y="0"/>
                  </a:lnTo>
                  <a:lnTo>
                    <a:pt x="0" y="431292"/>
                  </a:lnTo>
                  <a:lnTo>
                    <a:pt x="2881884" y="431292"/>
                  </a:lnTo>
                  <a:lnTo>
                    <a:pt x="28818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773167" y="2212848"/>
              <a:ext cx="2882265" cy="431800"/>
            </a:xfrm>
            <a:custGeom>
              <a:avLst/>
              <a:gdLst/>
              <a:ahLst/>
              <a:cxnLst/>
              <a:rect l="l" t="t" r="r" b="b"/>
              <a:pathLst>
                <a:path w="2882265" h="431800">
                  <a:moveTo>
                    <a:pt x="0" y="431292"/>
                  </a:moveTo>
                  <a:lnTo>
                    <a:pt x="2881884" y="431292"/>
                  </a:lnTo>
                  <a:lnTo>
                    <a:pt x="2881884" y="0"/>
                  </a:lnTo>
                  <a:lnTo>
                    <a:pt x="0" y="0"/>
                  </a:lnTo>
                  <a:lnTo>
                    <a:pt x="0" y="431292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401311" y="4785360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2878836" y="0"/>
                  </a:moveTo>
                  <a:lnTo>
                    <a:pt x="0" y="0"/>
                  </a:lnTo>
                  <a:lnTo>
                    <a:pt x="0" y="431291"/>
                  </a:lnTo>
                  <a:lnTo>
                    <a:pt x="2878836" y="431291"/>
                  </a:lnTo>
                  <a:lnTo>
                    <a:pt x="28788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401311" y="4785360"/>
              <a:ext cx="2879090" cy="431800"/>
            </a:xfrm>
            <a:custGeom>
              <a:avLst/>
              <a:gdLst/>
              <a:ahLst/>
              <a:cxnLst/>
              <a:rect l="l" t="t" r="r" b="b"/>
              <a:pathLst>
                <a:path w="2879090" h="431800">
                  <a:moveTo>
                    <a:pt x="0" y="431291"/>
                  </a:moveTo>
                  <a:lnTo>
                    <a:pt x="2878836" y="431291"/>
                  </a:lnTo>
                  <a:lnTo>
                    <a:pt x="2878836" y="0"/>
                  </a:lnTo>
                  <a:lnTo>
                    <a:pt x="0" y="0"/>
                  </a:lnTo>
                  <a:lnTo>
                    <a:pt x="0" y="431291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41875" y="7587995"/>
              <a:ext cx="2880360" cy="433070"/>
            </a:xfrm>
            <a:custGeom>
              <a:avLst/>
              <a:gdLst/>
              <a:ahLst/>
              <a:cxnLst/>
              <a:rect l="l" t="t" r="r" b="b"/>
              <a:pathLst>
                <a:path w="2880359" h="433070">
                  <a:moveTo>
                    <a:pt x="2880360" y="0"/>
                  </a:moveTo>
                  <a:lnTo>
                    <a:pt x="0" y="0"/>
                  </a:lnTo>
                  <a:lnTo>
                    <a:pt x="0" y="432815"/>
                  </a:lnTo>
                  <a:lnTo>
                    <a:pt x="2880360" y="432815"/>
                  </a:lnTo>
                  <a:lnTo>
                    <a:pt x="28803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41875" y="7587995"/>
              <a:ext cx="2880360" cy="433070"/>
            </a:xfrm>
            <a:custGeom>
              <a:avLst/>
              <a:gdLst/>
              <a:ahLst/>
              <a:cxnLst/>
              <a:rect l="l" t="t" r="r" b="b"/>
              <a:pathLst>
                <a:path w="2880359" h="433070">
                  <a:moveTo>
                    <a:pt x="0" y="432815"/>
                  </a:moveTo>
                  <a:lnTo>
                    <a:pt x="2880360" y="432815"/>
                  </a:lnTo>
                  <a:lnTo>
                    <a:pt x="2880360" y="0"/>
                  </a:lnTo>
                  <a:lnTo>
                    <a:pt x="0" y="0"/>
                  </a:lnTo>
                  <a:lnTo>
                    <a:pt x="0" y="432815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18915" y="1461516"/>
              <a:ext cx="6330695" cy="807262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477767" y="8767572"/>
              <a:ext cx="434340" cy="234950"/>
            </a:xfrm>
            <a:custGeom>
              <a:avLst/>
              <a:gdLst/>
              <a:ahLst/>
              <a:cxnLst/>
              <a:rect l="l" t="t" r="r" b="b"/>
              <a:pathLst>
                <a:path w="434339" h="234950">
                  <a:moveTo>
                    <a:pt x="434339" y="0"/>
                  </a:moveTo>
                  <a:lnTo>
                    <a:pt x="0" y="0"/>
                  </a:lnTo>
                  <a:lnTo>
                    <a:pt x="0" y="234695"/>
                  </a:lnTo>
                  <a:lnTo>
                    <a:pt x="434339" y="234695"/>
                  </a:lnTo>
                  <a:lnTo>
                    <a:pt x="4343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477767" y="8767572"/>
              <a:ext cx="434340" cy="234950"/>
            </a:xfrm>
            <a:custGeom>
              <a:avLst/>
              <a:gdLst/>
              <a:ahLst/>
              <a:cxnLst/>
              <a:rect l="l" t="t" r="r" b="b"/>
              <a:pathLst>
                <a:path w="434339" h="234950">
                  <a:moveTo>
                    <a:pt x="0" y="234695"/>
                  </a:moveTo>
                  <a:lnTo>
                    <a:pt x="434339" y="234695"/>
                  </a:lnTo>
                  <a:lnTo>
                    <a:pt x="434339" y="0"/>
                  </a:lnTo>
                  <a:lnTo>
                    <a:pt x="0" y="0"/>
                  </a:lnTo>
                  <a:lnTo>
                    <a:pt x="0" y="234695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270247" y="2226564"/>
              <a:ext cx="1511935" cy="274320"/>
            </a:xfrm>
            <a:custGeom>
              <a:avLst/>
              <a:gdLst/>
              <a:ahLst/>
              <a:cxnLst/>
              <a:rect l="l" t="t" r="r" b="b"/>
              <a:pathLst>
                <a:path w="1511935" h="274319">
                  <a:moveTo>
                    <a:pt x="1511808" y="0"/>
                  </a:moveTo>
                  <a:lnTo>
                    <a:pt x="0" y="0"/>
                  </a:lnTo>
                  <a:lnTo>
                    <a:pt x="0" y="274320"/>
                  </a:lnTo>
                  <a:lnTo>
                    <a:pt x="1511808" y="274320"/>
                  </a:lnTo>
                  <a:lnTo>
                    <a:pt x="15118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70247" y="2226564"/>
              <a:ext cx="1511935" cy="274320"/>
            </a:xfrm>
            <a:custGeom>
              <a:avLst/>
              <a:gdLst/>
              <a:ahLst/>
              <a:cxnLst/>
              <a:rect l="l" t="t" r="r" b="b"/>
              <a:pathLst>
                <a:path w="1511935" h="274319">
                  <a:moveTo>
                    <a:pt x="0" y="274320"/>
                  </a:moveTo>
                  <a:lnTo>
                    <a:pt x="1511808" y="274320"/>
                  </a:lnTo>
                  <a:lnTo>
                    <a:pt x="1511808" y="0"/>
                  </a:lnTo>
                  <a:lnTo>
                    <a:pt x="0" y="0"/>
                  </a:lnTo>
                  <a:lnTo>
                    <a:pt x="0" y="27432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01269" y="3470909"/>
            <a:ext cx="3208655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40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On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a</a:t>
            </a:r>
            <a:r>
              <a:rPr sz="24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Monday</a:t>
            </a:r>
            <a:r>
              <a:rPr sz="24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at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collective</a:t>
            </a:r>
            <a:r>
              <a:rPr sz="2400" spc="-10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worship</a:t>
            </a:r>
            <a:r>
              <a:rPr sz="2400" spc="-8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time,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24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share</a:t>
            </a:r>
            <a:r>
              <a:rPr sz="24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any</a:t>
            </a:r>
            <a:r>
              <a:rPr sz="2400" spc="-6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Tapestry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news.</a:t>
            </a:r>
            <a:r>
              <a:rPr sz="24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It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is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a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great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speaking</a:t>
            </a:r>
            <a:r>
              <a:rPr sz="2400" spc="-5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24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listening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opportunity.</a:t>
            </a:r>
            <a:r>
              <a:rPr sz="2400" spc="-9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The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children</a:t>
            </a:r>
            <a:r>
              <a:rPr sz="24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love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seeing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their</a:t>
            </a:r>
            <a:r>
              <a:rPr sz="2400" spc="-6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photos</a:t>
            </a:r>
            <a:r>
              <a:rPr sz="2400" spc="-5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on</a:t>
            </a:r>
            <a:r>
              <a:rPr sz="2400" spc="-6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25" dirty="0">
                <a:solidFill>
                  <a:srgbClr val="004F75"/>
                </a:solidFill>
                <a:latin typeface="Georgia"/>
                <a:cs typeface="Georgia"/>
              </a:rPr>
              <a:t>the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screen</a:t>
            </a:r>
            <a:r>
              <a:rPr sz="2400" spc="-6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to</a:t>
            </a:r>
            <a:r>
              <a:rPr sz="2400" spc="-6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share</a:t>
            </a:r>
            <a:r>
              <a:rPr sz="2400" spc="-5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20" dirty="0">
                <a:solidFill>
                  <a:srgbClr val="004F75"/>
                </a:solidFill>
                <a:latin typeface="Georgia"/>
                <a:cs typeface="Georgia"/>
              </a:rPr>
              <a:t>with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their</a:t>
            </a:r>
            <a:r>
              <a:rPr sz="24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friends!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6778" rIns="0" bIns="0" rtlCol="0">
            <a:spAutoFit/>
          </a:bodyPr>
          <a:lstStyle/>
          <a:p>
            <a:pPr marL="2259330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Focus</a:t>
            </a:r>
            <a:r>
              <a:rPr sz="5400" spc="-25" dirty="0"/>
              <a:t> </a:t>
            </a:r>
            <a:r>
              <a:rPr sz="5400" spc="-10" dirty="0"/>
              <a:t>Children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711200" y="1238448"/>
            <a:ext cx="11936730" cy="8515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4470" marR="194310" indent="-102235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In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Early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Years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continually</a:t>
            </a:r>
            <a:r>
              <a:rPr sz="3200" spc="-7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make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observations</a:t>
            </a:r>
            <a:r>
              <a:rPr sz="3200" spc="-6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on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all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children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across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curriculum.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Each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week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also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have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group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of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spc="-50" dirty="0">
                <a:solidFill>
                  <a:srgbClr val="004F75"/>
                </a:solidFill>
                <a:latin typeface="Georgia"/>
                <a:cs typeface="Georgia"/>
              </a:rPr>
              <a:t>5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focus</a:t>
            </a:r>
            <a:r>
              <a:rPr sz="3200" b="1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children</a:t>
            </a:r>
            <a:r>
              <a:rPr sz="3200" b="1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from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each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class.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All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adults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interact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with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those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focus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children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even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more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during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their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learning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play.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lang="en-GB" sz="3200" spc="-20" dirty="0"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observe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those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children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during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week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in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all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areas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of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the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environment.</a:t>
            </a:r>
            <a:r>
              <a:rPr sz="32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These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observations</a:t>
            </a:r>
            <a:r>
              <a:rPr sz="3200" spc="-6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allow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us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to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gain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further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information</a:t>
            </a:r>
            <a:r>
              <a:rPr sz="32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on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how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they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are</a:t>
            </a:r>
            <a:r>
              <a:rPr sz="3200" b="1" spc="-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developing</a:t>
            </a:r>
            <a:r>
              <a:rPr sz="3200" b="1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their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spc="-10" dirty="0">
                <a:solidFill>
                  <a:srgbClr val="004F75"/>
                </a:solidFill>
                <a:latin typeface="Georgia"/>
                <a:cs typeface="Georgia"/>
              </a:rPr>
              <a:t>interests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.</a:t>
            </a:r>
            <a:endParaRPr sz="3200" dirty="0">
              <a:latin typeface="Georgia"/>
              <a:cs typeface="Georgia"/>
            </a:endParaRPr>
          </a:p>
          <a:p>
            <a:pPr marL="123825" marR="112395" indent="-4445" algn="ctr">
              <a:lnSpc>
                <a:spcPct val="100000"/>
              </a:lnSpc>
            </a:pP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Whilst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observing</a:t>
            </a:r>
            <a:r>
              <a:rPr sz="3200" spc="-6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children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continue</a:t>
            </a:r>
            <a:r>
              <a:rPr sz="32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to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move</a:t>
            </a:r>
            <a:r>
              <a:rPr sz="3200" b="1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them</a:t>
            </a:r>
            <a:r>
              <a:rPr sz="3200" b="1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spc="-25" dirty="0">
                <a:solidFill>
                  <a:srgbClr val="004F75"/>
                </a:solidFill>
                <a:latin typeface="Georgia"/>
                <a:cs typeface="Georgia"/>
              </a:rPr>
              <a:t>on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with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their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learning.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All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observations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be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on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Tapestry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so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we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appreciate</a:t>
            </a:r>
            <a:r>
              <a:rPr sz="32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any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feedback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or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comments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that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parents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can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make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via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Tapestry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app.</a:t>
            </a:r>
            <a:endParaRPr sz="3200" dirty="0">
              <a:latin typeface="Georgia"/>
              <a:cs typeface="Georgia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also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send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questionnaire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home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the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week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before</a:t>
            </a:r>
            <a:r>
              <a:rPr sz="32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your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child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is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to</a:t>
            </a:r>
            <a:r>
              <a:rPr sz="3200" spc="-1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be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'focus'.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By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completing</a:t>
            </a:r>
            <a:r>
              <a:rPr sz="32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and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returning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this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you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will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help</a:t>
            </a:r>
            <a:r>
              <a:rPr sz="3200" spc="-2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spc="-25" dirty="0">
                <a:solidFill>
                  <a:srgbClr val="004F75"/>
                </a:solidFill>
                <a:latin typeface="Georgia"/>
                <a:cs typeface="Georgia"/>
              </a:rPr>
              <a:t>us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gain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further</a:t>
            </a:r>
            <a:r>
              <a:rPr sz="3200" b="1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b="1" dirty="0">
                <a:solidFill>
                  <a:srgbClr val="004F75"/>
                </a:solidFill>
                <a:latin typeface="Georgia"/>
                <a:cs typeface="Georgia"/>
              </a:rPr>
              <a:t>insights</a:t>
            </a:r>
            <a:r>
              <a:rPr sz="3200" b="1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into</a:t>
            </a:r>
            <a:r>
              <a:rPr sz="32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your</a:t>
            </a:r>
            <a:r>
              <a:rPr sz="32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200" dirty="0">
                <a:solidFill>
                  <a:srgbClr val="004F75"/>
                </a:solidFill>
                <a:latin typeface="Georgia"/>
                <a:cs typeface="Georgia"/>
              </a:rPr>
              <a:t>child's</a:t>
            </a:r>
            <a:r>
              <a:rPr sz="3200" spc="-10" dirty="0">
                <a:solidFill>
                  <a:srgbClr val="004F75"/>
                </a:solidFill>
                <a:latin typeface="Georgia"/>
                <a:cs typeface="Georgia"/>
              </a:rPr>
              <a:t> learning.</a:t>
            </a:r>
            <a:endParaRPr sz="3200" dirty="0">
              <a:latin typeface="Georgia"/>
              <a:cs typeface="Georgia"/>
            </a:endParaRPr>
          </a:p>
          <a:p>
            <a:pPr marL="469900" marR="464820" algn="ctr">
              <a:lnSpc>
                <a:spcPts val="4320"/>
              </a:lnSpc>
              <a:spcBef>
                <a:spcPts val="100"/>
              </a:spcBef>
            </a:pP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If</a:t>
            </a:r>
            <a:r>
              <a:rPr sz="3600" spc="-3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you</a:t>
            </a:r>
            <a:r>
              <a:rPr sz="36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have</a:t>
            </a:r>
            <a:r>
              <a:rPr sz="36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any</a:t>
            </a:r>
            <a:r>
              <a:rPr sz="3600" spc="-2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questions</a:t>
            </a:r>
            <a:r>
              <a:rPr sz="3600" spc="-7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then</a:t>
            </a:r>
            <a:r>
              <a:rPr sz="3600" spc="-4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do</a:t>
            </a:r>
            <a:r>
              <a:rPr sz="36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please</a:t>
            </a:r>
            <a:r>
              <a:rPr sz="36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ask</a:t>
            </a:r>
            <a:r>
              <a:rPr sz="3600" spc="-3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any</a:t>
            </a:r>
            <a:r>
              <a:rPr sz="3600" spc="-4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of</a:t>
            </a:r>
            <a:r>
              <a:rPr sz="3600" spc="-25" dirty="0">
                <a:solidFill>
                  <a:srgbClr val="004F75"/>
                </a:solidFill>
                <a:latin typeface="Georgia"/>
                <a:cs typeface="Georgia"/>
              </a:rPr>
              <a:t> the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Foundation</a:t>
            </a:r>
            <a:r>
              <a:rPr sz="3600" spc="-7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4F75"/>
                </a:solidFill>
                <a:latin typeface="Georgia"/>
                <a:cs typeface="Georgia"/>
              </a:rPr>
              <a:t>Stage</a:t>
            </a:r>
            <a:r>
              <a:rPr sz="3600" spc="-55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4F75"/>
                </a:solidFill>
                <a:latin typeface="Georgia"/>
                <a:cs typeface="Georgia"/>
              </a:rPr>
              <a:t>teachers.</a:t>
            </a:r>
            <a:endParaRPr sz="36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3730" rIns="0" bIns="0" rtlCol="0">
            <a:spAutoFit/>
          </a:bodyPr>
          <a:lstStyle/>
          <a:p>
            <a:pPr marL="1820545">
              <a:lnSpc>
                <a:spcPct val="100000"/>
              </a:lnSpc>
              <a:spcBef>
                <a:spcPts val="100"/>
              </a:spcBef>
            </a:pPr>
            <a:r>
              <a:rPr sz="6000" spc="-10" dirty="0"/>
              <a:t>Observations</a:t>
            </a:r>
            <a:endParaRPr sz="60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443890" y="1583182"/>
            <a:ext cx="12186920" cy="44961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935" marR="19050" indent="149225">
              <a:lnSpc>
                <a:spcPct val="100000"/>
              </a:lnSpc>
              <a:spcBef>
                <a:spcPts val="100"/>
              </a:spcBef>
            </a:pPr>
            <a:r>
              <a:rPr dirty="0"/>
              <a:t>On</a:t>
            </a:r>
            <a:r>
              <a:rPr spc="-30" dirty="0"/>
              <a:t> </a:t>
            </a:r>
            <a:r>
              <a:rPr dirty="0"/>
              <a:t>Tapestry</a:t>
            </a:r>
            <a:r>
              <a:rPr spc="-20" dirty="0"/>
              <a:t> </a:t>
            </a:r>
            <a:r>
              <a:rPr dirty="0"/>
              <a:t>you</a:t>
            </a:r>
            <a:r>
              <a:rPr spc="-20" dirty="0"/>
              <a:t> </a:t>
            </a:r>
            <a:r>
              <a:rPr dirty="0"/>
              <a:t>will</a:t>
            </a:r>
            <a:r>
              <a:rPr spc="-20" dirty="0"/>
              <a:t> </a:t>
            </a:r>
            <a:r>
              <a:rPr dirty="0"/>
              <a:t>receive</a:t>
            </a:r>
            <a:r>
              <a:rPr spc="-20" dirty="0"/>
              <a:t> </a:t>
            </a:r>
            <a:r>
              <a:rPr b="1" dirty="0"/>
              <a:t>individual,</a:t>
            </a:r>
            <a:r>
              <a:rPr b="1" spc="-40" dirty="0"/>
              <a:t> </a:t>
            </a:r>
            <a:r>
              <a:rPr b="1" dirty="0"/>
              <a:t>group</a:t>
            </a:r>
            <a:r>
              <a:rPr b="1" spc="-35" dirty="0"/>
              <a:t> </a:t>
            </a:r>
            <a:r>
              <a:rPr b="1" dirty="0"/>
              <a:t>and</a:t>
            </a:r>
            <a:r>
              <a:rPr b="1" spc="-20" dirty="0"/>
              <a:t> </a:t>
            </a:r>
            <a:r>
              <a:rPr b="1" dirty="0"/>
              <a:t>whole</a:t>
            </a:r>
            <a:r>
              <a:rPr b="1" spc="-20" dirty="0"/>
              <a:t> </a:t>
            </a:r>
            <a:r>
              <a:rPr b="1" spc="-10" dirty="0"/>
              <a:t>class </a:t>
            </a:r>
            <a:r>
              <a:rPr dirty="0"/>
              <a:t>observations</a:t>
            </a:r>
            <a:r>
              <a:rPr spc="-45" dirty="0"/>
              <a:t> </a:t>
            </a:r>
            <a:r>
              <a:rPr dirty="0"/>
              <a:t>of</a:t>
            </a:r>
            <a:r>
              <a:rPr spc="-30" dirty="0"/>
              <a:t> </a:t>
            </a:r>
            <a:r>
              <a:rPr dirty="0"/>
              <a:t>your</a:t>
            </a:r>
            <a:r>
              <a:rPr spc="-15" dirty="0"/>
              <a:t> </a:t>
            </a:r>
            <a:r>
              <a:rPr dirty="0"/>
              <a:t>child.</a:t>
            </a:r>
            <a:r>
              <a:rPr spc="-15" dirty="0"/>
              <a:t> </a:t>
            </a:r>
            <a:r>
              <a:rPr dirty="0"/>
              <a:t>You</a:t>
            </a:r>
            <a:r>
              <a:rPr spc="-20" dirty="0"/>
              <a:t> </a:t>
            </a:r>
            <a:r>
              <a:rPr dirty="0"/>
              <a:t>are</a:t>
            </a:r>
            <a:r>
              <a:rPr spc="-15" dirty="0"/>
              <a:t> </a:t>
            </a:r>
            <a:r>
              <a:rPr dirty="0"/>
              <a:t>able</a:t>
            </a:r>
            <a:r>
              <a:rPr spc="-35" dirty="0"/>
              <a:t> </a:t>
            </a:r>
            <a:r>
              <a:rPr dirty="0"/>
              <a:t>to</a:t>
            </a:r>
            <a:r>
              <a:rPr spc="-15" dirty="0"/>
              <a:t> </a:t>
            </a:r>
            <a:r>
              <a:rPr dirty="0"/>
              <a:t>comment</a:t>
            </a:r>
            <a:r>
              <a:rPr spc="-20" dirty="0"/>
              <a:t> </a:t>
            </a:r>
            <a:r>
              <a:rPr dirty="0"/>
              <a:t>on</a:t>
            </a:r>
            <a:r>
              <a:rPr spc="-15" dirty="0"/>
              <a:t> </a:t>
            </a:r>
            <a:r>
              <a:rPr spc="-10" dirty="0"/>
              <a:t>individual</a:t>
            </a:r>
            <a:r>
              <a:rPr lang="en-GB" spc="-10" dirty="0"/>
              <a:t> </a:t>
            </a:r>
            <a:r>
              <a:rPr dirty="0"/>
              <a:t>observations</a:t>
            </a:r>
            <a:r>
              <a:rPr spc="-40" dirty="0"/>
              <a:t> </a:t>
            </a:r>
            <a:r>
              <a:rPr dirty="0"/>
              <a:t>but</a:t>
            </a:r>
            <a:r>
              <a:rPr spc="-50" dirty="0"/>
              <a:t> </a:t>
            </a:r>
            <a:r>
              <a:rPr dirty="0"/>
              <a:t>only</a:t>
            </a:r>
            <a:r>
              <a:rPr spc="-25" dirty="0"/>
              <a:t> </a:t>
            </a:r>
            <a:r>
              <a:rPr dirty="0"/>
              <a:t>‘like’</a:t>
            </a:r>
            <a:r>
              <a:rPr spc="-35" dirty="0"/>
              <a:t> </a:t>
            </a:r>
            <a:r>
              <a:rPr dirty="0"/>
              <a:t>group</a:t>
            </a:r>
            <a:r>
              <a:rPr spc="-30" dirty="0"/>
              <a:t> </a:t>
            </a:r>
            <a:r>
              <a:rPr spc="-10" dirty="0"/>
              <a:t>observations.</a:t>
            </a:r>
          </a:p>
          <a:p>
            <a:pPr>
              <a:lnSpc>
                <a:spcPct val="100000"/>
              </a:lnSpc>
              <a:spcBef>
                <a:spcPts val="370"/>
              </a:spcBef>
            </a:pPr>
            <a:endParaRPr spc="-10" dirty="0"/>
          </a:p>
          <a:p>
            <a:pPr marL="509270" marR="5080" indent="-497205">
              <a:lnSpc>
                <a:spcPct val="100000"/>
              </a:lnSpc>
              <a:spcBef>
                <a:spcPts val="5"/>
              </a:spcBef>
            </a:pPr>
            <a:r>
              <a:rPr dirty="0"/>
              <a:t>We</a:t>
            </a:r>
            <a:r>
              <a:rPr spc="-40" dirty="0"/>
              <a:t> </a:t>
            </a:r>
            <a:r>
              <a:rPr dirty="0"/>
              <a:t>will</a:t>
            </a:r>
            <a:r>
              <a:rPr spc="-30" dirty="0"/>
              <a:t> </a:t>
            </a:r>
            <a:r>
              <a:rPr dirty="0"/>
              <a:t>send</a:t>
            </a:r>
            <a:r>
              <a:rPr spc="-30" dirty="0"/>
              <a:t> </a:t>
            </a:r>
            <a:r>
              <a:rPr b="1" dirty="0"/>
              <a:t>weekly</a:t>
            </a:r>
            <a:r>
              <a:rPr b="1" spc="-30" dirty="0"/>
              <a:t> </a:t>
            </a:r>
            <a:r>
              <a:rPr b="1" dirty="0"/>
              <a:t>whole</a:t>
            </a:r>
            <a:r>
              <a:rPr b="1" spc="-30" dirty="0"/>
              <a:t> </a:t>
            </a:r>
            <a:r>
              <a:rPr b="1" dirty="0"/>
              <a:t>class</a:t>
            </a:r>
            <a:r>
              <a:rPr b="1" spc="-25" dirty="0"/>
              <a:t> </a:t>
            </a:r>
            <a:r>
              <a:rPr b="1" dirty="0"/>
              <a:t>phonics</a:t>
            </a:r>
            <a:r>
              <a:rPr b="1" spc="-35" dirty="0"/>
              <a:t> </a:t>
            </a:r>
            <a:r>
              <a:rPr dirty="0"/>
              <a:t>and</a:t>
            </a:r>
            <a:r>
              <a:rPr spc="-45" dirty="0"/>
              <a:t> </a:t>
            </a:r>
            <a:r>
              <a:rPr b="1" dirty="0"/>
              <a:t>handwriting</a:t>
            </a:r>
            <a:r>
              <a:rPr spc="-50" dirty="0"/>
              <a:t> </a:t>
            </a:r>
            <a:r>
              <a:rPr spc="-10" dirty="0"/>
              <a:t>Tapestrys </a:t>
            </a:r>
            <a:r>
              <a:rPr dirty="0"/>
              <a:t>where</a:t>
            </a:r>
            <a:r>
              <a:rPr spc="-45" dirty="0"/>
              <a:t> </a:t>
            </a:r>
            <a:r>
              <a:rPr dirty="0"/>
              <a:t>we</a:t>
            </a:r>
            <a:r>
              <a:rPr spc="-25" dirty="0"/>
              <a:t> </a:t>
            </a:r>
            <a:r>
              <a:rPr dirty="0"/>
              <a:t>will</a:t>
            </a:r>
            <a:r>
              <a:rPr spc="-30" dirty="0"/>
              <a:t> </a:t>
            </a:r>
            <a:r>
              <a:rPr dirty="0"/>
              <a:t>inform</a:t>
            </a:r>
            <a:r>
              <a:rPr spc="-40" dirty="0"/>
              <a:t> </a:t>
            </a:r>
            <a:r>
              <a:rPr dirty="0"/>
              <a:t>you</a:t>
            </a:r>
            <a:r>
              <a:rPr spc="-40" dirty="0"/>
              <a:t> </a:t>
            </a:r>
            <a:r>
              <a:rPr dirty="0"/>
              <a:t>of</a:t>
            </a:r>
            <a:r>
              <a:rPr spc="-35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dirty="0"/>
              <a:t>specific</a:t>
            </a:r>
            <a:r>
              <a:rPr spc="-25" dirty="0"/>
              <a:t> </a:t>
            </a:r>
            <a:r>
              <a:rPr dirty="0"/>
              <a:t>sounds/letter</a:t>
            </a:r>
            <a:r>
              <a:rPr spc="-45" dirty="0"/>
              <a:t> </a:t>
            </a:r>
            <a:r>
              <a:rPr spc="-10" dirty="0"/>
              <a:t>formation </a:t>
            </a:r>
            <a:r>
              <a:rPr dirty="0"/>
              <a:t>we</a:t>
            </a:r>
            <a:r>
              <a:rPr spc="-15" dirty="0"/>
              <a:t> </a:t>
            </a:r>
            <a:r>
              <a:rPr dirty="0"/>
              <a:t>have</a:t>
            </a:r>
            <a:r>
              <a:rPr spc="-35" dirty="0"/>
              <a:t> </a:t>
            </a:r>
            <a:r>
              <a:rPr dirty="0"/>
              <a:t>been</a:t>
            </a:r>
            <a:r>
              <a:rPr spc="-20" dirty="0"/>
              <a:t> </a:t>
            </a:r>
            <a:r>
              <a:rPr dirty="0"/>
              <a:t>focusing</a:t>
            </a:r>
            <a:r>
              <a:rPr spc="-35" dirty="0"/>
              <a:t> </a:t>
            </a:r>
            <a:r>
              <a:rPr dirty="0"/>
              <a:t>on</a:t>
            </a:r>
            <a:r>
              <a:rPr spc="-35" dirty="0"/>
              <a:t> </a:t>
            </a:r>
            <a:r>
              <a:rPr dirty="0"/>
              <a:t>that</a:t>
            </a:r>
            <a:r>
              <a:rPr spc="-25" dirty="0"/>
              <a:t> </a:t>
            </a:r>
            <a:r>
              <a:rPr dirty="0"/>
              <a:t>week.</a:t>
            </a:r>
            <a:r>
              <a:rPr spc="-20" dirty="0"/>
              <a:t> </a:t>
            </a:r>
            <a:r>
              <a:rPr dirty="0"/>
              <a:t>We</a:t>
            </a:r>
            <a:r>
              <a:rPr spc="-20" dirty="0"/>
              <a:t> </a:t>
            </a:r>
            <a:r>
              <a:rPr dirty="0"/>
              <a:t>will</a:t>
            </a:r>
            <a:r>
              <a:rPr spc="-35" dirty="0"/>
              <a:t> </a:t>
            </a:r>
            <a:r>
              <a:rPr dirty="0"/>
              <a:t>give</a:t>
            </a:r>
            <a:r>
              <a:rPr spc="-25" dirty="0"/>
              <a:t> </a:t>
            </a:r>
            <a:r>
              <a:rPr dirty="0"/>
              <a:t>suggestions</a:t>
            </a:r>
            <a:r>
              <a:rPr spc="-50" dirty="0"/>
              <a:t> </a:t>
            </a:r>
            <a:r>
              <a:rPr spc="-25" dirty="0"/>
              <a:t>of</a:t>
            </a:r>
            <a:r>
              <a:rPr lang="en-GB" spc="-25" dirty="0"/>
              <a:t> </a:t>
            </a:r>
            <a:r>
              <a:rPr dirty="0"/>
              <a:t>words/sentences</a:t>
            </a:r>
            <a:r>
              <a:rPr spc="-20" dirty="0"/>
              <a:t> </a:t>
            </a:r>
            <a:r>
              <a:rPr dirty="0"/>
              <a:t>to</a:t>
            </a:r>
            <a:r>
              <a:rPr spc="-15" dirty="0"/>
              <a:t> </a:t>
            </a:r>
            <a:r>
              <a:rPr dirty="0"/>
              <a:t>follow</a:t>
            </a:r>
            <a:r>
              <a:rPr spc="-20" dirty="0"/>
              <a:t> </a:t>
            </a:r>
            <a:r>
              <a:rPr dirty="0"/>
              <a:t>up</a:t>
            </a:r>
            <a:r>
              <a:rPr spc="-40" dirty="0"/>
              <a:t> </a:t>
            </a:r>
            <a:r>
              <a:rPr dirty="0"/>
              <a:t>with</a:t>
            </a:r>
            <a:r>
              <a:rPr spc="-15" dirty="0"/>
              <a:t> </a:t>
            </a:r>
            <a:r>
              <a:rPr dirty="0"/>
              <a:t>at</a:t>
            </a:r>
            <a:r>
              <a:rPr spc="-20" dirty="0"/>
              <a:t> </a:t>
            </a:r>
            <a:r>
              <a:rPr dirty="0"/>
              <a:t>home</a:t>
            </a:r>
            <a:r>
              <a:rPr spc="-20" dirty="0"/>
              <a:t> </a:t>
            </a:r>
            <a:r>
              <a:rPr dirty="0"/>
              <a:t>to</a:t>
            </a:r>
            <a:r>
              <a:rPr spc="-15" dirty="0"/>
              <a:t> </a:t>
            </a:r>
            <a:r>
              <a:rPr dirty="0"/>
              <a:t>further</a:t>
            </a:r>
            <a:r>
              <a:rPr spc="-20" dirty="0"/>
              <a:t> </a:t>
            </a:r>
            <a:r>
              <a:rPr spc="-10" dirty="0"/>
              <a:t>support </a:t>
            </a:r>
            <a:r>
              <a:rPr dirty="0"/>
              <a:t>your</a:t>
            </a:r>
            <a:r>
              <a:rPr spc="-30" dirty="0"/>
              <a:t> </a:t>
            </a:r>
            <a:r>
              <a:rPr dirty="0"/>
              <a:t>child’s</a:t>
            </a:r>
            <a:r>
              <a:rPr spc="-20" dirty="0"/>
              <a:t> </a:t>
            </a:r>
            <a:r>
              <a:rPr spc="-10" dirty="0"/>
              <a:t>learning.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51027" rIns="0" bIns="0" rtlCol="0">
            <a:spAutoFit/>
          </a:bodyPr>
          <a:lstStyle/>
          <a:p>
            <a:pPr marL="182245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What</a:t>
            </a:r>
            <a:r>
              <a:rPr sz="4800" spc="-75" dirty="0"/>
              <a:t> </a:t>
            </a:r>
            <a:r>
              <a:rPr sz="4800" dirty="0"/>
              <a:t>does</a:t>
            </a:r>
            <a:r>
              <a:rPr sz="4800" spc="-75" dirty="0"/>
              <a:t> </a:t>
            </a:r>
            <a:r>
              <a:rPr sz="4800" dirty="0"/>
              <a:t>it</a:t>
            </a:r>
            <a:r>
              <a:rPr sz="4800" spc="-65" dirty="0"/>
              <a:t> </a:t>
            </a:r>
            <a:r>
              <a:rPr sz="4800" dirty="0"/>
              <a:t>look</a:t>
            </a:r>
            <a:r>
              <a:rPr sz="4800" spc="-75" dirty="0"/>
              <a:t> </a:t>
            </a:r>
            <a:r>
              <a:rPr sz="4800" dirty="0"/>
              <a:t>like</a:t>
            </a:r>
            <a:r>
              <a:rPr sz="4800" spc="-60" dirty="0"/>
              <a:t> </a:t>
            </a:r>
            <a:r>
              <a:rPr sz="4800" dirty="0"/>
              <a:t>to</a:t>
            </a:r>
            <a:r>
              <a:rPr sz="4800" spc="-75" dirty="0"/>
              <a:t> </a:t>
            </a:r>
            <a:r>
              <a:rPr sz="4800" spc="-20" dirty="0"/>
              <a:t>you?</a:t>
            </a:r>
            <a:endParaRPr sz="4800"/>
          </a:p>
        </p:txBody>
      </p:sp>
      <p:grpSp>
        <p:nvGrpSpPr>
          <p:cNvPr id="3" name="object 3"/>
          <p:cNvGrpSpPr/>
          <p:nvPr/>
        </p:nvGrpSpPr>
        <p:grpSpPr>
          <a:xfrm>
            <a:off x="2830067" y="1853183"/>
            <a:ext cx="6703059" cy="7252970"/>
            <a:chOff x="2830067" y="1853183"/>
            <a:chExt cx="6703059" cy="72529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98619" y="4588763"/>
              <a:ext cx="1223772" cy="7193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30067" y="1853183"/>
              <a:ext cx="6702552" cy="725271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622547" y="2574035"/>
              <a:ext cx="2374900" cy="358140"/>
            </a:xfrm>
            <a:custGeom>
              <a:avLst/>
              <a:gdLst/>
              <a:ahLst/>
              <a:cxnLst/>
              <a:rect l="l" t="t" r="r" b="b"/>
              <a:pathLst>
                <a:path w="2374900" h="358139">
                  <a:moveTo>
                    <a:pt x="2374392" y="0"/>
                  </a:moveTo>
                  <a:lnTo>
                    <a:pt x="0" y="0"/>
                  </a:lnTo>
                  <a:lnTo>
                    <a:pt x="0" y="358140"/>
                  </a:lnTo>
                  <a:lnTo>
                    <a:pt x="2374392" y="358140"/>
                  </a:lnTo>
                  <a:lnTo>
                    <a:pt x="23743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22547" y="2574035"/>
              <a:ext cx="2374900" cy="358140"/>
            </a:xfrm>
            <a:custGeom>
              <a:avLst/>
              <a:gdLst/>
              <a:ahLst/>
              <a:cxnLst/>
              <a:rect l="l" t="t" r="r" b="b"/>
              <a:pathLst>
                <a:path w="2374900" h="358139">
                  <a:moveTo>
                    <a:pt x="0" y="358140"/>
                  </a:moveTo>
                  <a:lnTo>
                    <a:pt x="2374392" y="358140"/>
                  </a:lnTo>
                  <a:lnTo>
                    <a:pt x="2374392" y="0"/>
                  </a:lnTo>
                  <a:lnTo>
                    <a:pt x="0" y="0"/>
                  </a:lnTo>
                  <a:lnTo>
                    <a:pt x="0" y="358140"/>
                  </a:lnTo>
                  <a:close/>
                </a:path>
              </a:pathLst>
            </a:custGeom>
            <a:ln w="1219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046475" y="8116824"/>
              <a:ext cx="502920" cy="144780"/>
            </a:xfrm>
            <a:custGeom>
              <a:avLst/>
              <a:gdLst/>
              <a:ahLst/>
              <a:cxnLst/>
              <a:rect l="l" t="t" r="r" b="b"/>
              <a:pathLst>
                <a:path w="502920" h="144779">
                  <a:moveTo>
                    <a:pt x="502920" y="0"/>
                  </a:moveTo>
                  <a:lnTo>
                    <a:pt x="0" y="0"/>
                  </a:lnTo>
                  <a:lnTo>
                    <a:pt x="0" y="144779"/>
                  </a:lnTo>
                  <a:lnTo>
                    <a:pt x="502920" y="144779"/>
                  </a:lnTo>
                  <a:lnTo>
                    <a:pt x="5029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046475" y="8116824"/>
              <a:ext cx="502920" cy="144780"/>
            </a:xfrm>
            <a:custGeom>
              <a:avLst/>
              <a:gdLst/>
              <a:ahLst/>
              <a:cxnLst/>
              <a:rect l="l" t="t" r="r" b="b"/>
              <a:pathLst>
                <a:path w="502920" h="144779">
                  <a:moveTo>
                    <a:pt x="0" y="144779"/>
                  </a:moveTo>
                  <a:lnTo>
                    <a:pt x="502920" y="144779"/>
                  </a:lnTo>
                  <a:lnTo>
                    <a:pt x="502920" y="0"/>
                  </a:lnTo>
                  <a:lnTo>
                    <a:pt x="0" y="0"/>
                  </a:lnTo>
                  <a:lnTo>
                    <a:pt x="0" y="144779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765803" y="8261604"/>
              <a:ext cx="504825" cy="144780"/>
            </a:xfrm>
            <a:custGeom>
              <a:avLst/>
              <a:gdLst/>
              <a:ahLst/>
              <a:cxnLst/>
              <a:rect l="l" t="t" r="r" b="b"/>
              <a:pathLst>
                <a:path w="504825" h="144779">
                  <a:moveTo>
                    <a:pt x="504444" y="0"/>
                  </a:moveTo>
                  <a:lnTo>
                    <a:pt x="0" y="0"/>
                  </a:lnTo>
                  <a:lnTo>
                    <a:pt x="0" y="144780"/>
                  </a:lnTo>
                  <a:lnTo>
                    <a:pt x="504444" y="144780"/>
                  </a:lnTo>
                  <a:lnTo>
                    <a:pt x="5044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765803" y="8261604"/>
              <a:ext cx="504825" cy="144780"/>
            </a:xfrm>
            <a:custGeom>
              <a:avLst/>
              <a:gdLst/>
              <a:ahLst/>
              <a:cxnLst/>
              <a:rect l="l" t="t" r="r" b="b"/>
              <a:pathLst>
                <a:path w="504825" h="144779">
                  <a:moveTo>
                    <a:pt x="0" y="144780"/>
                  </a:moveTo>
                  <a:lnTo>
                    <a:pt x="504444" y="144780"/>
                  </a:lnTo>
                  <a:lnTo>
                    <a:pt x="504444" y="0"/>
                  </a:lnTo>
                  <a:lnTo>
                    <a:pt x="0" y="0"/>
                  </a:lnTo>
                  <a:lnTo>
                    <a:pt x="0" y="144780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51027" rIns="0" bIns="0" rtlCol="0">
            <a:spAutoFit/>
          </a:bodyPr>
          <a:lstStyle/>
          <a:p>
            <a:pPr marL="27305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Next</a:t>
            </a:r>
            <a:r>
              <a:rPr sz="4800" spc="-20" dirty="0"/>
              <a:t> </a:t>
            </a:r>
            <a:r>
              <a:rPr sz="4800" spc="-10" dirty="0"/>
              <a:t>Steps</a:t>
            </a:r>
            <a:endParaRPr sz="480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3745" marR="5080" indent="-723900">
              <a:lnSpc>
                <a:spcPct val="100000"/>
              </a:lnSpc>
              <a:spcBef>
                <a:spcPts val="100"/>
              </a:spcBef>
            </a:pPr>
            <a:r>
              <a:rPr dirty="0"/>
              <a:t>All</a:t>
            </a:r>
            <a:r>
              <a:rPr spc="-25" dirty="0"/>
              <a:t> </a:t>
            </a:r>
            <a:r>
              <a:rPr dirty="0"/>
              <a:t>of</a:t>
            </a:r>
            <a:r>
              <a:rPr spc="-10" dirty="0"/>
              <a:t> </a:t>
            </a:r>
            <a:r>
              <a:rPr dirty="0"/>
              <a:t>our</a:t>
            </a:r>
            <a:r>
              <a:rPr spc="-35" dirty="0"/>
              <a:t> </a:t>
            </a:r>
            <a:r>
              <a:rPr dirty="0"/>
              <a:t>observations</a:t>
            </a:r>
            <a:r>
              <a:rPr spc="-30" dirty="0"/>
              <a:t> </a:t>
            </a:r>
            <a:r>
              <a:rPr dirty="0"/>
              <a:t>will</a:t>
            </a:r>
            <a:r>
              <a:rPr spc="-20" dirty="0"/>
              <a:t> </a:t>
            </a:r>
            <a:r>
              <a:rPr dirty="0"/>
              <a:t>have</a:t>
            </a:r>
            <a:r>
              <a:rPr spc="-30" dirty="0"/>
              <a:t> </a:t>
            </a:r>
            <a:r>
              <a:rPr dirty="0"/>
              <a:t>a</a:t>
            </a:r>
            <a:r>
              <a:rPr spc="-10" dirty="0"/>
              <a:t> </a:t>
            </a:r>
            <a:r>
              <a:rPr dirty="0"/>
              <a:t>next</a:t>
            </a:r>
            <a:r>
              <a:rPr spc="-30" dirty="0"/>
              <a:t> </a:t>
            </a:r>
            <a:r>
              <a:rPr dirty="0"/>
              <a:t>step</a:t>
            </a:r>
            <a:r>
              <a:rPr spc="-20" dirty="0"/>
              <a:t> </a:t>
            </a:r>
            <a:r>
              <a:rPr dirty="0"/>
              <a:t>on</a:t>
            </a:r>
            <a:r>
              <a:rPr spc="-30" dirty="0"/>
              <a:t> </a:t>
            </a:r>
            <a:r>
              <a:rPr dirty="0"/>
              <a:t>them</a:t>
            </a:r>
            <a:r>
              <a:rPr spc="-10" dirty="0"/>
              <a:t> </a:t>
            </a:r>
            <a:r>
              <a:rPr dirty="0"/>
              <a:t>so</a:t>
            </a:r>
            <a:r>
              <a:rPr spc="-15" dirty="0"/>
              <a:t> </a:t>
            </a:r>
            <a:r>
              <a:rPr dirty="0"/>
              <a:t>that</a:t>
            </a:r>
            <a:r>
              <a:rPr spc="-20" dirty="0"/>
              <a:t> </a:t>
            </a:r>
            <a:r>
              <a:rPr spc="-10" dirty="0"/>
              <a:t>parents </a:t>
            </a:r>
            <a:r>
              <a:rPr dirty="0"/>
              <a:t>are</a:t>
            </a:r>
            <a:r>
              <a:rPr spc="-25" dirty="0"/>
              <a:t> </a:t>
            </a:r>
            <a:r>
              <a:rPr dirty="0"/>
              <a:t>aware</a:t>
            </a:r>
            <a:r>
              <a:rPr spc="-20" dirty="0"/>
              <a:t> </a:t>
            </a:r>
            <a:r>
              <a:rPr dirty="0"/>
              <a:t>of</a:t>
            </a:r>
            <a:r>
              <a:rPr spc="-20" dirty="0"/>
              <a:t> </a:t>
            </a:r>
            <a:r>
              <a:rPr dirty="0"/>
              <a:t>how</a:t>
            </a:r>
            <a:r>
              <a:rPr spc="-20" dirty="0"/>
              <a:t> </a:t>
            </a:r>
            <a:r>
              <a:rPr dirty="0"/>
              <a:t>to</a:t>
            </a:r>
            <a:r>
              <a:rPr spc="-25" dirty="0"/>
              <a:t> </a:t>
            </a:r>
            <a:r>
              <a:rPr dirty="0"/>
              <a:t>move</a:t>
            </a:r>
            <a:r>
              <a:rPr spc="-10" dirty="0"/>
              <a:t> </a:t>
            </a:r>
            <a:r>
              <a:rPr dirty="0"/>
              <a:t>their</a:t>
            </a:r>
            <a:r>
              <a:rPr spc="-30" dirty="0"/>
              <a:t> </a:t>
            </a:r>
            <a:r>
              <a:rPr dirty="0"/>
              <a:t>child’s</a:t>
            </a:r>
            <a:r>
              <a:rPr spc="-15" dirty="0"/>
              <a:t> </a:t>
            </a:r>
            <a:r>
              <a:rPr dirty="0"/>
              <a:t>learning</a:t>
            </a:r>
            <a:r>
              <a:rPr spc="-45" dirty="0"/>
              <a:t> </a:t>
            </a:r>
            <a:r>
              <a:rPr dirty="0"/>
              <a:t>on</a:t>
            </a:r>
            <a:r>
              <a:rPr spc="-15" dirty="0"/>
              <a:t> </a:t>
            </a:r>
            <a:r>
              <a:rPr dirty="0"/>
              <a:t>and</a:t>
            </a:r>
            <a:r>
              <a:rPr spc="-30" dirty="0"/>
              <a:t> </a:t>
            </a:r>
            <a:r>
              <a:rPr dirty="0"/>
              <a:t>how</a:t>
            </a:r>
            <a:r>
              <a:rPr spc="-20" dirty="0"/>
              <a:t> </a:t>
            </a:r>
            <a:r>
              <a:rPr spc="-25" dirty="0"/>
              <a:t>to</a:t>
            </a:r>
          </a:p>
          <a:p>
            <a:pPr marL="3052445" marR="43815" indent="-2635885">
              <a:lnSpc>
                <a:spcPct val="100000"/>
              </a:lnSpc>
              <a:spcBef>
                <a:spcPts val="5"/>
              </a:spcBef>
            </a:pPr>
            <a:r>
              <a:rPr dirty="0"/>
              <a:t>support</a:t>
            </a:r>
            <a:r>
              <a:rPr spc="-55" dirty="0"/>
              <a:t> </a:t>
            </a:r>
            <a:r>
              <a:rPr dirty="0"/>
              <a:t>them</a:t>
            </a:r>
            <a:r>
              <a:rPr spc="-15" dirty="0"/>
              <a:t> </a:t>
            </a:r>
            <a:r>
              <a:rPr dirty="0"/>
              <a:t>further</a:t>
            </a:r>
            <a:r>
              <a:rPr spc="-25" dirty="0"/>
              <a:t> </a:t>
            </a:r>
            <a:r>
              <a:rPr dirty="0"/>
              <a:t>at</a:t>
            </a:r>
            <a:r>
              <a:rPr spc="-20" dirty="0"/>
              <a:t> </a:t>
            </a:r>
            <a:r>
              <a:rPr dirty="0"/>
              <a:t>home.</a:t>
            </a:r>
            <a:r>
              <a:rPr spc="-15" dirty="0"/>
              <a:t> </a:t>
            </a:r>
            <a:r>
              <a:rPr dirty="0"/>
              <a:t>These</a:t>
            </a:r>
            <a:r>
              <a:rPr spc="-20" dirty="0"/>
              <a:t> </a:t>
            </a:r>
            <a:r>
              <a:rPr dirty="0"/>
              <a:t>are</a:t>
            </a:r>
            <a:r>
              <a:rPr spc="-15" dirty="0"/>
              <a:t> </a:t>
            </a:r>
            <a:r>
              <a:rPr dirty="0"/>
              <a:t>a</a:t>
            </a:r>
            <a:r>
              <a:rPr spc="-15" dirty="0"/>
              <a:t> </a:t>
            </a:r>
            <a:r>
              <a:rPr dirty="0"/>
              <a:t>suggestion,</a:t>
            </a:r>
            <a:r>
              <a:rPr spc="-40" dirty="0"/>
              <a:t> </a:t>
            </a:r>
            <a:r>
              <a:rPr dirty="0"/>
              <a:t>there</a:t>
            </a:r>
            <a:r>
              <a:rPr spc="5" dirty="0"/>
              <a:t> </a:t>
            </a:r>
            <a:r>
              <a:rPr dirty="0"/>
              <a:t>is</a:t>
            </a:r>
            <a:r>
              <a:rPr spc="-20" dirty="0"/>
              <a:t> </a:t>
            </a:r>
            <a:r>
              <a:rPr spc="-25" dirty="0"/>
              <a:t>no </a:t>
            </a:r>
            <a:r>
              <a:rPr dirty="0"/>
              <a:t>expectation</a:t>
            </a:r>
            <a:r>
              <a:rPr spc="-55" dirty="0"/>
              <a:t> </a:t>
            </a:r>
            <a:r>
              <a:rPr dirty="0"/>
              <a:t>to</a:t>
            </a:r>
            <a:r>
              <a:rPr spc="-5" dirty="0"/>
              <a:t> </a:t>
            </a:r>
            <a:r>
              <a:rPr dirty="0"/>
              <a:t>follow</a:t>
            </a:r>
            <a:r>
              <a:rPr spc="-20" dirty="0"/>
              <a:t> </a:t>
            </a:r>
            <a:r>
              <a:rPr dirty="0"/>
              <a:t>all</a:t>
            </a:r>
            <a:r>
              <a:rPr spc="-15" dirty="0"/>
              <a:t> </a:t>
            </a:r>
            <a:r>
              <a:rPr dirty="0"/>
              <a:t>of</a:t>
            </a:r>
            <a:r>
              <a:rPr spc="-25" dirty="0"/>
              <a:t> </a:t>
            </a:r>
            <a:r>
              <a:rPr dirty="0"/>
              <a:t>them</a:t>
            </a:r>
            <a:r>
              <a:rPr spc="-5" dirty="0"/>
              <a:t> </a:t>
            </a:r>
            <a:r>
              <a:rPr spc="-25" dirty="0"/>
              <a:t>up.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120" y="3837432"/>
            <a:ext cx="12678156" cy="75133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9936" y="5018532"/>
            <a:ext cx="12566904" cy="52120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8120" y="5855208"/>
            <a:ext cx="12669012" cy="7239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92023" y="7043928"/>
            <a:ext cx="12624816" cy="8001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685">
              <a:lnSpc>
                <a:spcPct val="100000"/>
              </a:lnSpc>
              <a:spcBef>
                <a:spcPts val="100"/>
              </a:spcBef>
            </a:pPr>
            <a:r>
              <a:rPr dirty="0"/>
              <a:t>Consent</a:t>
            </a:r>
            <a:r>
              <a:rPr spc="-35" dirty="0"/>
              <a:t> </a:t>
            </a:r>
            <a:r>
              <a:rPr spc="-20" dirty="0"/>
              <a:t>Form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65120" y="1420367"/>
            <a:ext cx="7274052" cy="8001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32326" y="403986"/>
            <a:ext cx="474154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Getting </a:t>
            </a:r>
            <a:r>
              <a:rPr sz="4800" spc="-10" dirty="0"/>
              <a:t>Started…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604215" y="1155954"/>
            <a:ext cx="11545570" cy="7463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83565" indent="-570865">
              <a:lnSpc>
                <a:spcPct val="100000"/>
              </a:lnSpc>
              <a:spcBef>
                <a:spcPts val="100"/>
              </a:spcBef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Return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signed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consent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form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the</a:t>
            </a:r>
            <a:r>
              <a:rPr sz="2400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school.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7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marR="816610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Wait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for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invitation</a:t>
            </a:r>
            <a:r>
              <a:rPr sz="2400" spc="-7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join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Tapestry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arrive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by</a:t>
            </a:r>
            <a:r>
              <a:rPr sz="2400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email.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Check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20" dirty="0">
                <a:solidFill>
                  <a:srgbClr val="1F1F1F"/>
                </a:solidFill>
                <a:latin typeface="Georgia"/>
                <a:cs typeface="Georgia"/>
              </a:rPr>
              <a:t>junk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emails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just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case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it</a:t>
            </a:r>
            <a:r>
              <a:rPr sz="2400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goes</a:t>
            </a:r>
            <a:r>
              <a:rPr sz="2400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there.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7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Follow</a:t>
            </a:r>
            <a:r>
              <a:rPr sz="2400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the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instructions</a:t>
            </a:r>
            <a:r>
              <a:rPr sz="2400" spc="-7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given</a:t>
            </a:r>
            <a:r>
              <a:rPr sz="2400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activate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account.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8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marR="283845" indent="-571500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Install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the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app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on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mobile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device</a:t>
            </a:r>
            <a:r>
              <a:rPr sz="2400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by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searching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for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‘tapestry</a:t>
            </a:r>
            <a:r>
              <a:rPr sz="2400" spc="-5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journal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’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or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login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on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web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browser</a:t>
            </a:r>
            <a:r>
              <a:rPr sz="2400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004F75"/>
                </a:solidFill>
                <a:latin typeface="Georgia"/>
                <a:cs typeface="Georgia"/>
              </a:rPr>
              <a:t>at</a:t>
            </a:r>
            <a:r>
              <a:rPr sz="2400" spc="-50" dirty="0">
                <a:solidFill>
                  <a:srgbClr val="004F75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004F75"/>
                </a:solidFill>
                <a:latin typeface="Georgia"/>
                <a:cs typeface="Georgia"/>
              </a:rPr>
              <a:t>https://tapestryjournal.com/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7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indent="-570865">
              <a:lnSpc>
                <a:spcPct val="100000"/>
              </a:lnSpc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Enjoy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receiving</a:t>
            </a:r>
            <a:r>
              <a:rPr sz="2400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emails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say</a:t>
            </a:r>
            <a:r>
              <a:rPr sz="2400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child’s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learning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journey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has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been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updated.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7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indent="-570865">
              <a:lnSpc>
                <a:spcPct val="100000"/>
              </a:lnSpc>
              <a:spcBef>
                <a:spcPts val="5"/>
              </a:spcBef>
              <a:buChar char="•"/>
              <a:tabLst>
                <a:tab pos="58356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Celebrate</a:t>
            </a:r>
            <a:r>
              <a:rPr sz="2400" spc="-7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2400" spc="-7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child’s</a:t>
            </a:r>
            <a:r>
              <a:rPr sz="2400" spc="-9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achievements!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80"/>
              </a:spcBef>
              <a:buClr>
                <a:srgbClr val="1F1F1F"/>
              </a:buClr>
              <a:buFont typeface="Georgia"/>
              <a:buChar char="•"/>
            </a:pPr>
            <a:endParaRPr sz="2400">
              <a:latin typeface="Georgia"/>
              <a:cs typeface="Georgia"/>
            </a:endParaRPr>
          </a:p>
          <a:p>
            <a:pPr marL="583565" marR="5080" indent="-571500">
              <a:lnSpc>
                <a:spcPct val="100000"/>
              </a:lnSpc>
              <a:buChar char="•"/>
              <a:tabLst>
                <a:tab pos="583565" algn="l"/>
                <a:tab pos="8315325" algn="l"/>
              </a:tabLst>
            </a:pP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If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experience</a:t>
            </a:r>
            <a:r>
              <a:rPr sz="2400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any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difficulties</a:t>
            </a:r>
            <a:r>
              <a:rPr sz="2400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in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using</a:t>
            </a:r>
            <a:r>
              <a:rPr sz="2400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Tapestry</a:t>
            </a:r>
            <a:r>
              <a:rPr sz="2400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then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you</a:t>
            </a:r>
            <a:r>
              <a:rPr sz="2400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can</a:t>
            </a:r>
            <a:r>
              <a:rPr sz="2400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find</a:t>
            </a:r>
            <a:r>
              <a:rPr sz="2400" spc="-6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lots</a:t>
            </a:r>
            <a:r>
              <a:rPr sz="2400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of</a:t>
            </a:r>
            <a:r>
              <a:rPr sz="2400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spc="-10" dirty="0">
                <a:solidFill>
                  <a:srgbClr val="1F1F1F"/>
                </a:solidFill>
                <a:latin typeface="Georgia"/>
                <a:cs typeface="Georgia"/>
              </a:rPr>
              <a:t>useful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tutorials</a:t>
            </a:r>
            <a:r>
              <a:rPr sz="2400" spc="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for</a:t>
            </a:r>
            <a:r>
              <a:rPr sz="2400" spc="1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parents</a:t>
            </a:r>
            <a:r>
              <a:rPr sz="2400" spc="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dirty="0">
                <a:solidFill>
                  <a:srgbClr val="1F1F1F"/>
                </a:solidFill>
                <a:latin typeface="Georgia"/>
                <a:cs typeface="Georgia"/>
              </a:rPr>
              <a:t>at </a:t>
            </a:r>
            <a:r>
              <a:rPr sz="24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Georgia"/>
                <a:cs typeface="Georgia"/>
                <a:hlinkClick r:id="rId2"/>
              </a:rPr>
              <a:t>http://eyfs.info/forums/topic/46927-contents-</a:t>
            </a:r>
            <a:r>
              <a:rPr sz="24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Georgia"/>
                <a:cs typeface="Georgia"/>
                <a:hlinkClick r:id="rId2"/>
              </a:rPr>
              <a:t>page/</a:t>
            </a:r>
            <a:r>
              <a:rPr sz="2400" u="none" spc="5" dirty="0">
                <a:solidFill>
                  <a:srgbClr val="0000FF"/>
                </a:solidFill>
                <a:latin typeface="Georgia"/>
                <a:cs typeface="Georgia"/>
              </a:rPr>
              <a:t> </a:t>
            </a:r>
            <a:r>
              <a:rPr sz="2400" u="none" spc="-25" dirty="0">
                <a:solidFill>
                  <a:srgbClr val="1F1F1F"/>
                </a:solidFill>
                <a:latin typeface="Georgia"/>
                <a:cs typeface="Georgia"/>
              </a:rPr>
              <a:t>We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will</a:t>
            </a:r>
            <a:r>
              <a:rPr sz="2400" u="none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also</a:t>
            </a:r>
            <a:r>
              <a:rPr sz="2400" u="none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put</a:t>
            </a:r>
            <a:r>
              <a:rPr sz="2400" u="none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a</a:t>
            </a:r>
            <a:r>
              <a:rPr sz="2400" u="none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link</a:t>
            </a:r>
            <a:r>
              <a:rPr sz="2400" u="none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2400" u="none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this</a:t>
            </a:r>
            <a:r>
              <a:rPr sz="2400" u="none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page</a:t>
            </a:r>
            <a:r>
              <a:rPr sz="2400" u="none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and</a:t>
            </a:r>
            <a:r>
              <a:rPr sz="2400" u="none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other</a:t>
            </a:r>
            <a:r>
              <a:rPr sz="2400" u="none" spc="-2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useful</a:t>
            </a:r>
            <a:r>
              <a:rPr sz="2400" u="none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spc="-10" dirty="0">
                <a:solidFill>
                  <a:srgbClr val="1F1F1F"/>
                </a:solidFill>
                <a:latin typeface="Georgia"/>
                <a:cs typeface="Georgia"/>
              </a:rPr>
              <a:t>Tapestry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	web</a:t>
            </a:r>
            <a:r>
              <a:rPr sz="2400" u="none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links</a:t>
            </a:r>
            <a:r>
              <a:rPr sz="2400" u="none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on</a:t>
            </a:r>
            <a:r>
              <a:rPr sz="2400" u="none" spc="-3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spc="-25" dirty="0">
                <a:solidFill>
                  <a:srgbClr val="1F1F1F"/>
                </a:solidFill>
                <a:latin typeface="Georgia"/>
                <a:cs typeface="Georgia"/>
              </a:rPr>
              <a:t>the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Foundation</a:t>
            </a:r>
            <a:r>
              <a:rPr sz="2400" u="none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Stage</a:t>
            </a:r>
            <a:r>
              <a:rPr sz="2400" u="none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page</a:t>
            </a:r>
            <a:r>
              <a:rPr sz="2400" u="none" spc="-4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of</a:t>
            </a:r>
            <a:r>
              <a:rPr sz="2400" u="none" spc="-6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our</a:t>
            </a:r>
            <a:r>
              <a:rPr sz="2400" u="none" spc="-5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school</a:t>
            </a:r>
            <a:r>
              <a:rPr sz="2400" u="none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website</a:t>
            </a:r>
            <a:r>
              <a:rPr sz="2400" u="none" spc="-5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dirty="0">
                <a:solidFill>
                  <a:srgbClr val="1F1F1F"/>
                </a:solidFill>
                <a:latin typeface="Georgia"/>
                <a:cs typeface="Georgia"/>
              </a:rPr>
              <a:t>at</a:t>
            </a:r>
            <a:r>
              <a:rPr sz="2400" u="none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2400" u="none" spc="-10" dirty="0">
                <a:solidFill>
                  <a:srgbClr val="1F1F1F"/>
                </a:solidFill>
                <a:latin typeface="Georgia"/>
                <a:cs typeface="Georgia"/>
                <a:hlinkClick r:id="rId3"/>
              </a:rPr>
              <a:t>www.abbotshall.suffolk.sch.uk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6934" rIns="0" bIns="0" rtlCol="0">
            <a:spAutoFit/>
          </a:bodyPr>
          <a:lstStyle/>
          <a:p>
            <a:pPr marL="1410335">
              <a:lnSpc>
                <a:spcPct val="100000"/>
              </a:lnSpc>
              <a:spcBef>
                <a:spcPts val="100"/>
              </a:spcBef>
            </a:pPr>
            <a:r>
              <a:rPr dirty="0"/>
              <a:t>Final</a:t>
            </a:r>
            <a:r>
              <a:rPr spc="-25" dirty="0"/>
              <a:t> </a:t>
            </a:r>
            <a:r>
              <a:rPr spc="-10" dirty="0"/>
              <a:t>Messages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2510" y="2296159"/>
            <a:ext cx="11382375" cy="652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31314" marR="326390" indent="-134302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We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continue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using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Tapestry</a:t>
            </a:r>
            <a:r>
              <a:rPr sz="3600" b="1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in</a:t>
            </a:r>
            <a:r>
              <a:rPr sz="3600" b="1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Year</a:t>
            </a:r>
            <a:r>
              <a:rPr sz="3600" b="1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1</a:t>
            </a:r>
            <a:r>
              <a:rPr sz="3600" b="1" spc="-2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so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you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will</a:t>
            </a:r>
            <a:r>
              <a:rPr sz="3600" spc="-5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20" dirty="0">
                <a:solidFill>
                  <a:srgbClr val="000F17"/>
                </a:solidFill>
                <a:latin typeface="Georgia"/>
                <a:cs typeface="Georgia"/>
              </a:rPr>
              <a:t>have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access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to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app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until</a:t>
            </a:r>
            <a:r>
              <a:rPr sz="3600" spc="-5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end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of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Phase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1.</a:t>
            </a:r>
            <a:endParaRPr sz="3600" dirty="0">
              <a:latin typeface="Georgia"/>
              <a:cs typeface="Georgia"/>
            </a:endParaRPr>
          </a:p>
          <a:p>
            <a:pPr marL="1024255" marR="52069" indent="-1012190">
              <a:lnSpc>
                <a:spcPct val="100000"/>
              </a:lnSpc>
              <a:spcBef>
                <a:spcPts val="3995"/>
              </a:spcBef>
            </a:pP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Please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only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use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Tapestry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as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way</a:t>
            </a:r>
            <a:r>
              <a:rPr sz="3600" spc="-2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of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sharing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experiences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and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learning.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It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is</a:t>
            </a:r>
            <a:r>
              <a:rPr sz="3600" spc="-6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not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useful</a:t>
            </a:r>
            <a:r>
              <a:rPr sz="3600" spc="-5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for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communicating</a:t>
            </a:r>
            <a:endParaRPr sz="3600" dirty="0">
              <a:latin typeface="Georgia"/>
              <a:cs typeface="Georgia"/>
            </a:endParaRPr>
          </a:p>
          <a:p>
            <a:pPr marL="266763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important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day</a:t>
            </a:r>
            <a:r>
              <a:rPr sz="3600" b="1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to</a:t>
            </a:r>
            <a:r>
              <a:rPr sz="3600" b="1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dirty="0">
                <a:solidFill>
                  <a:srgbClr val="000F17"/>
                </a:solidFill>
                <a:latin typeface="Georgia"/>
                <a:cs typeface="Georgia"/>
              </a:rPr>
              <a:t>day</a:t>
            </a:r>
            <a:r>
              <a:rPr sz="3600" b="1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b="1" spc="-10" dirty="0">
                <a:solidFill>
                  <a:srgbClr val="000F17"/>
                </a:solidFill>
                <a:latin typeface="Georgia"/>
                <a:cs typeface="Georgia"/>
              </a:rPr>
              <a:t>messages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.</a:t>
            </a:r>
            <a:endParaRPr sz="3600" dirty="0">
              <a:latin typeface="Georgia"/>
              <a:cs typeface="Georgia"/>
            </a:endParaRPr>
          </a:p>
          <a:p>
            <a:pPr marL="311150" marR="5080" algn="ctr">
              <a:lnSpc>
                <a:spcPct val="100000"/>
              </a:lnSpc>
              <a:spcBef>
                <a:spcPts val="3995"/>
              </a:spcBef>
            </a:pP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These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can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be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passed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on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via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2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Yellow</a:t>
            </a:r>
            <a:r>
              <a:rPr sz="3600" spc="-5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Reading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Record,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quick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verbal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message</a:t>
            </a:r>
            <a:r>
              <a:rPr sz="3600" spc="-5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in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5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morning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to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1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teachers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or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most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effectively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via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an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email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to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the</a:t>
            </a:r>
            <a:r>
              <a:rPr sz="3600" spc="-3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school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office.</a:t>
            </a:r>
            <a:endParaRPr sz="3600" dirty="0">
              <a:latin typeface="Georgia"/>
              <a:cs typeface="Georgia"/>
            </a:endParaRPr>
          </a:p>
          <a:p>
            <a:pPr marL="688975" marR="383540" algn="ctr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This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will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ensure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that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we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can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act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on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your</a:t>
            </a:r>
            <a:r>
              <a:rPr sz="3600" spc="-3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message</a:t>
            </a:r>
            <a:r>
              <a:rPr sz="3600" spc="-4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25" dirty="0">
                <a:solidFill>
                  <a:srgbClr val="000F17"/>
                </a:solidFill>
                <a:latin typeface="Georgia"/>
                <a:cs typeface="Georgia"/>
              </a:rPr>
              <a:t>as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quickly</a:t>
            </a:r>
            <a:r>
              <a:rPr sz="3600" spc="-55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dirty="0">
                <a:solidFill>
                  <a:srgbClr val="000F17"/>
                </a:solidFill>
                <a:latin typeface="Georgia"/>
                <a:cs typeface="Georgia"/>
              </a:rPr>
              <a:t>as</a:t>
            </a:r>
            <a:r>
              <a:rPr sz="3600" spc="-40" dirty="0">
                <a:solidFill>
                  <a:srgbClr val="000F17"/>
                </a:solidFill>
                <a:latin typeface="Georgia"/>
                <a:cs typeface="Georgia"/>
              </a:rPr>
              <a:t> </a:t>
            </a:r>
            <a:r>
              <a:rPr sz="3600" spc="-10" dirty="0">
                <a:solidFill>
                  <a:srgbClr val="000F17"/>
                </a:solidFill>
                <a:latin typeface="Georgia"/>
                <a:cs typeface="Georgia"/>
              </a:rPr>
              <a:t>possible.</a:t>
            </a:r>
            <a:endParaRPr sz="36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97995" y="268224"/>
            <a:ext cx="1356359" cy="128625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08456" y="1857247"/>
            <a:ext cx="11339830" cy="441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We</a:t>
            </a:r>
            <a:r>
              <a:rPr sz="7200" i="1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can’t</a:t>
            </a:r>
            <a:r>
              <a:rPr sz="7200" i="1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wait</a:t>
            </a:r>
            <a:r>
              <a:rPr sz="7200" i="1" spc="-6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to</a:t>
            </a:r>
            <a:r>
              <a:rPr sz="7200" i="1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find</a:t>
            </a:r>
            <a:r>
              <a:rPr sz="7200" i="1" spc="-85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out</a:t>
            </a:r>
            <a:r>
              <a:rPr sz="7200" i="1" spc="-8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spc="-25" dirty="0">
                <a:solidFill>
                  <a:srgbClr val="1F1F1F"/>
                </a:solidFill>
                <a:latin typeface="Georgia"/>
                <a:cs typeface="Georgia"/>
              </a:rPr>
              <a:t>all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about</a:t>
            </a:r>
            <a:r>
              <a:rPr sz="7200" i="1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what</a:t>
            </a:r>
            <a:r>
              <a:rPr sz="7200" i="1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your</a:t>
            </a:r>
            <a:r>
              <a:rPr sz="7200" i="1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child</a:t>
            </a:r>
            <a:r>
              <a:rPr sz="7200" i="1" spc="-25" dirty="0">
                <a:solidFill>
                  <a:srgbClr val="1F1F1F"/>
                </a:solidFill>
                <a:latin typeface="Georgia"/>
                <a:cs typeface="Georgia"/>
              </a:rPr>
              <a:t> is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doing</a:t>
            </a:r>
            <a:r>
              <a:rPr sz="7200" i="1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at</a:t>
            </a:r>
            <a:r>
              <a:rPr sz="7200" i="1" spc="-3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spc="-10" dirty="0">
                <a:solidFill>
                  <a:srgbClr val="1F1F1F"/>
                </a:solidFill>
                <a:latin typeface="Georgia"/>
                <a:cs typeface="Georgia"/>
              </a:rPr>
              <a:t>home.</a:t>
            </a:r>
            <a:endParaRPr sz="7200">
              <a:latin typeface="Georgia"/>
              <a:cs typeface="Georgia"/>
            </a:endParaRPr>
          </a:p>
          <a:p>
            <a:pPr marR="635" algn="ctr">
              <a:lnSpc>
                <a:spcPct val="100000"/>
              </a:lnSpc>
            </a:pP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Thank</a:t>
            </a:r>
            <a:r>
              <a:rPr sz="7200" i="1" spc="-2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you</a:t>
            </a:r>
            <a:r>
              <a:rPr sz="7200" i="1" spc="-40" dirty="0">
                <a:solidFill>
                  <a:srgbClr val="1F1F1F"/>
                </a:solidFill>
                <a:latin typeface="Georgia"/>
                <a:cs typeface="Georgia"/>
              </a:rPr>
              <a:t> </a:t>
            </a:r>
            <a:r>
              <a:rPr sz="7200" i="1" dirty="0">
                <a:solidFill>
                  <a:srgbClr val="1F1F1F"/>
                </a:solidFill>
                <a:latin typeface="Georgia"/>
                <a:cs typeface="Georgia"/>
              </a:rPr>
              <a:t>for</a:t>
            </a:r>
            <a:r>
              <a:rPr sz="7200" i="1" spc="-10" dirty="0">
                <a:solidFill>
                  <a:srgbClr val="1F1F1F"/>
                </a:solidFill>
                <a:latin typeface="Georgia"/>
                <a:cs typeface="Georgia"/>
              </a:rPr>
              <a:t> listening!</a:t>
            </a:r>
            <a:endParaRPr sz="7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787</Words>
  <Application>Microsoft Office PowerPoint</Application>
  <PresentationFormat>Custom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Georgia</vt:lpstr>
      <vt:lpstr>Office Theme</vt:lpstr>
      <vt:lpstr>PowerPoint Presentation</vt:lpstr>
      <vt:lpstr>Education is best when it's a partnership between providers and home—with children benefiting most when their family is consistently and actively involved.</vt:lpstr>
      <vt:lpstr>What is Tapestry?</vt:lpstr>
      <vt:lpstr>Capturing WOW moments</vt:lpstr>
      <vt:lpstr>Areas of Learning</vt:lpstr>
      <vt:lpstr>Capturing WOW moments</vt:lpstr>
      <vt:lpstr>Sharing News</vt:lpstr>
      <vt:lpstr>Focus Children</vt:lpstr>
      <vt:lpstr>Observations</vt:lpstr>
      <vt:lpstr>What does it look like to you?</vt:lpstr>
      <vt:lpstr>Next Steps</vt:lpstr>
      <vt:lpstr>Consent Form</vt:lpstr>
      <vt:lpstr>Getting Started…</vt:lpstr>
      <vt:lpstr>Final Messages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Early Years Foundation Stage</dc:title>
  <dc:creator>RSmith</dc:creator>
  <cp:lastModifiedBy>Emma Scrivener</cp:lastModifiedBy>
  <cp:revision>1</cp:revision>
  <dcterms:created xsi:type="dcterms:W3CDTF">2025-09-03T09:11:14Z</dcterms:created>
  <dcterms:modified xsi:type="dcterms:W3CDTF">2025-09-03T09:23:47Z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2024-09-12T00:00:00Z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2025-09-03T00:00:00Z</vt:filetime>
  </property>
  <property fmtid="{D5CDD505-2E9C-101B-9397-08002B2CF9AE}" pid="5" name="Producer">
    <vt:lpwstr>Microsoft® PowerPoint® 2016</vt:lpwstr>
  </property>
</Properties>
</file>