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ho1Ci9vZPRO4pGlcaJfGInnfHE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6400" cy="4968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4" name="Google Shape;4;n"/>
          <p:cNvSpPr txBox="1">
            <a:spLocks noGrp="1"/>
          </p:cNvSpPr>
          <p:nvPr>
            <p:ph type="dt" idx="10"/>
          </p:nvPr>
        </p:nvSpPr>
        <p:spPr>
          <a:xfrm>
            <a:off x="3849687" y="0"/>
            <a:ext cx="2946400" cy="4968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5" name="Google Shape;5;n"/>
          <p:cNvSpPr>
            <a:spLocks noGrp="1" noRot="1" noChangeAspect="1"/>
          </p:cNvSpPr>
          <p:nvPr>
            <p:ph type="sldImg" idx="3"/>
          </p:nvPr>
        </p:nvSpPr>
        <p:spPr>
          <a:xfrm>
            <a:off x="917575" y="744537"/>
            <a:ext cx="4964112"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428162"/>
            <a:ext cx="2946400" cy="4968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8" name="Google Shape;8;n"/>
          <p:cNvSpPr txBox="1">
            <a:spLocks noGrp="1"/>
          </p:cNvSpPr>
          <p:nvPr>
            <p:ph type="sldNum" idx="12"/>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a:t>
            </a:fld>
            <a:endParaRPr/>
          </a:p>
        </p:txBody>
      </p:sp>
      <p:sp>
        <p:nvSpPr>
          <p:cNvPr id="161" name="Google Shape;161;p1: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2" name="Google Shape;162;p1: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0: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10</a:t>
            </a:fld>
            <a:endParaRPr/>
          </a:p>
        </p:txBody>
      </p:sp>
      <p:sp>
        <p:nvSpPr>
          <p:cNvPr id="224" name="Google Shape;224;p10: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5" name="Google Shape;225;p10: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Forms will be sent home early Sept. for parents to give up to date photo permission and contact details. </a:t>
            </a:r>
            <a:r>
              <a:rPr lang="en-US" dirty="0" smtClean="0"/>
              <a:t>Photo permissions particularly important for things like the</a:t>
            </a:r>
            <a:r>
              <a:rPr lang="en-US" baseline="0" dirty="0" smtClean="0"/>
              <a:t> East Anglian Daily Times photo.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1: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
        <p:nvSpPr>
          <p:cNvPr id="231" name="Google Shape;231;p11: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2" name="Google Shape;232;p11: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Note that some pupils have individual behavior support plans.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2: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39" name="Google Shape;239;p12: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0" name="Google Shape;240;p12: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smtClean="0"/>
              <a:t> </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3: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13</a:t>
            </a:fld>
            <a:endParaRPr/>
          </a:p>
        </p:txBody>
      </p:sp>
      <p:sp>
        <p:nvSpPr>
          <p:cNvPr id="246" name="Google Shape;246;p13: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7" name="Google Shape;247;p13: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4: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14</a:t>
            </a:fld>
            <a:endParaRPr/>
          </a:p>
        </p:txBody>
      </p:sp>
      <p:sp>
        <p:nvSpPr>
          <p:cNvPr id="253" name="Google Shape;253;p14: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4" name="Google Shape;254;p14: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Full instructions will be on the grids for home learning. If you wish, children can be extended by completing additional tasks. Please remember to complete home learning on a suitably sized piece of paper with a pencil or black handwriting pen to ensure skills are being practiced as in school. Awards are often given for good quality home learning. </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5: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0" name="Google Shape;260;p15: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15: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16</a:t>
            </a:fld>
            <a:endParaRPr/>
          </a:p>
        </p:txBody>
      </p:sp>
      <p:sp>
        <p:nvSpPr>
          <p:cNvPr id="267" name="Google Shape;267;p1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8" name="Google Shape;268;p1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17</a:t>
            </a:fld>
            <a:endParaRPr/>
          </a:p>
        </p:txBody>
      </p:sp>
      <p:sp>
        <p:nvSpPr>
          <p:cNvPr id="267" name="Google Shape;267;p1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8" name="Google Shape;268;p1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dirty="0"/>
          </a:p>
        </p:txBody>
      </p:sp>
    </p:spTree>
    <p:extLst>
      <p:ext uri="{BB962C8B-B14F-4D97-AF65-F5344CB8AC3E}">
        <p14:creationId xmlns:p14="http://schemas.microsoft.com/office/powerpoint/2010/main" val="2121248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2: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2: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3: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175" name="Google Shape;175;p3: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p3: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Children will receive new Yellow Logs at the start of each term. Appointments can be made by speaking to class teachers or ringing the school office.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4: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182" name="Google Shape;182;p4: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3" name="Google Shape;183;p4: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Remind parents to fill in absence request forms for any term time trips or holidays – they may incur fines for these but speak to </a:t>
            </a:r>
            <a:r>
              <a:rPr lang="en-US" dirty="0" err="1" smtClean="0"/>
              <a:t>Mr</a:t>
            </a:r>
            <a:r>
              <a:rPr lang="en-US" baseline="0" dirty="0" smtClean="0"/>
              <a:t> </a:t>
            </a:r>
            <a:r>
              <a:rPr lang="en-US" baseline="0" dirty="0" err="1" smtClean="0"/>
              <a:t>Pettitt</a:t>
            </a:r>
            <a:r>
              <a:rPr lang="en-US" baseline="0" dirty="0" smtClean="0"/>
              <a:t> </a:t>
            </a:r>
            <a:r>
              <a:rPr lang="en-US" dirty="0" smtClean="0"/>
              <a:t>if </a:t>
            </a:r>
            <a:r>
              <a:rPr lang="en-US" dirty="0"/>
              <a:t>they have any questions.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5: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9" name="Google Shape;189;p5: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Collective Worship may be whole school assemblies, visiting speakers, House Team assemblies, </a:t>
            </a:r>
            <a:r>
              <a:rPr lang="en-US" dirty="0" err="1" smtClean="0"/>
              <a:t>HoF</a:t>
            </a:r>
            <a:r>
              <a:rPr lang="en-US" dirty="0" smtClean="0"/>
              <a:t> </a:t>
            </a:r>
            <a:r>
              <a:rPr lang="en-US" dirty="0"/>
              <a:t>assemblies or Key Stage/class assemblies.</a:t>
            </a:r>
            <a:endParaRPr dirty="0"/>
          </a:p>
        </p:txBody>
      </p:sp>
      <p:sp>
        <p:nvSpPr>
          <p:cNvPr id="190" name="Google Shape;190;p5: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Teachers will bring children out to the playground to meet you.</a:t>
            </a:r>
            <a:endParaRPr/>
          </a:p>
        </p:txBody>
      </p:sp>
      <p:sp>
        <p:nvSpPr>
          <p:cNvPr id="197" name="Google Shape;197;p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7: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03" name="Google Shape;203;p7: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4" name="Google Shape;204;p7: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Walking Bus – meets at the Museum of East Anglian Life at </a:t>
            </a:r>
            <a:r>
              <a:rPr lang="en-US" dirty="0" smtClean="0"/>
              <a:t>8:25 </a:t>
            </a:r>
            <a:r>
              <a:rPr lang="en-US" dirty="0"/>
              <a:t>and children are walked to school by a member of staff and parent helpers. Children can then be collected from the same place at approx. 3:30pm. Parents can ask for car park passes for </a:t>
            </a:r>
            <a:r>
              <a:rPr lang="en-US" dirty="0" err="1"/>
              <a:t>Iliffe</a:t>
            </a:r>
            <a:r>
              <a:rPr lang="en-US" dirty="0"/>
              <a:t> Way (near the ASDA car park) to park for FREE to meet their children.</a:t>
            </a:r>
            <a:endParaRPr dirty="0"/>
          </a:p>
          <a:p>
            <a:pPr marL="0" lvl="0" indent="0" algn="l" rtl="0">
              <a:spcBef>
                <a:spcPts val="0"/>
              </a:spcBef>
              <a:spcAft>
                <a:spcPts val="0"/>
              </a:spcAft>
              <a:buSzPts val="1800"/>
              <a:buNone/>
            </a:pPr>
            <a:r>
              <a:rPr lang="en-US" dirty="0"/>
              <a:t>They can also get museum passes to walk through the museum themselves.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8: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0" name="Google Shape;210;p8: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Other things to mention: We use ‘Penpals’ handwriting scheme, Twinkl spelling scheme, White Rose Maths Mastery. More information can be found on the website. </a:t>
            </a:r>
            <a:endParaRPr/>
          </a:p>
        </p:txBody>
      </p:sp>
      <p:sp>
        <p:nvSpPr>
          <p:cNvPr id="211" name="Google Shape;211;p8: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9: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7" name="Google Shape;217;p9: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9: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18"/>
          <p:cNvSpPr txBox="1">
            <a:spLocks noGrp="1"/>
          </p:cNvSpPr>
          <p:nvPr>
            <p:ph type="ctrTitle"/>
          </p:nvPr>
        </p:nvSpPr>
        <p:spPr>
          <a:xfrm>
            <a:off x="1371600" y="1511300"/>
            <a:ext cx="6400800" cy="2273300"/>
          </a:xfrm>
          <a:prstGeom prst="rect">
            <a:avLst/>
          </a:prstGeom>
          <a:noFill/>
          <a:ln>
            <a:noFill/>
          </a:ln>
          <a:effectLst>
            <a:outerShdw dist="45791" dir="2021404" algn="ctr" rotWithShape="0">
              <a:schemeClr val="lt2"/>
            </a:outerShdw>
          </a:effectLst>
        </p:spPr>
        <p:txBody>
          <a:bodyPr spcFirstLastPara="1" wrap="square" lIns="91425" tIns="45700" rIns="91425" bIns="45700" anchor="b" anchorCtr="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18"/>
          <p:cNvSpPr txBox="1">
            <a:spLocks noGrp="1"/>
          </p:cNvSpPr>
          <p:nvPr>
            <p:ph type="subTitle" idx="1"/>
          </p:nvPr>
        </p:nvSpPr>
        <p:spPr>
          <a:xfrm>
            <a:off x="1549400" y="4051300"/>
            <a:ext cx="6032500" cy="1003300"/>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41" name="Google Shape;41;p1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6"/>
        <p:cNvGrpSpPr/>
        <p:nvPr/>
      </p:nvGrpSpPr>
      <p:grpSpPr>
        <a:xfrm>
          <a:off x="0" y="0"/>
          <a:ext cx="0" cy="0"/>
          <a:chOff x="0" y="0"/>
          <a:chExt cx="0" cy="0"/>
        </a:xfrm>
      </p:grpSpPr>
      <p:sp>
        <p:nvSpPr>
          <p:cNvPr id="147" name="Google Shape;147;p28"/>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8" name="Google Shape;148;p28"/>
          <p:cNvSpPr txBox="1">
            <a:spLocks noGrp="1"/>
          </p:cNvSpPr>
          <p:nvPr>
            <p:ph type="body" idx="1"/>
          </p:nvPr>
        </p:nvSpPr>
        <p:spPr>
          <a:xfrm>
            <a:off x="6858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49" name="Google Shape;149;p28"/>
          <p:cNvSpPr txBox="1">
            <a:spLocks noGrp="1"/>
          </p:cNvSpPr>
          <p:nvPr>
            <p:ph type="body" idx="2"/>
          </p:nvPr>
        </p:nvSpPr>
        <p:spPr>
          <a:xfrm>
            <a:off x="46101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50" name="Google Shape;150;p28"/>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28"/>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28"/>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5" name="Google Shape;155;p2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Comic Sans MS"/>
              <a:buNone/>
              <a:defRPr sz="2000"/>
            </a:lvl1pPr>
            <a:lvl2pPr marL="914400" lvl="1" indent="-228600" algn="l">
              <a:spcBef>
                <a:spcPts val="360"/>
              </a:spcBef>
              <a:spcAft>
                <a:spcPts val="0"/>
              </a:spcAft>
              <a:buClr>
                <a:schemeClr val="dk1"/>
              </a:buClr>
              <a:buSzPts val="1800"/>
              <a:buFont typeface="Comic Sans MS"/>
              <a:buNone/>
              <a:defRPr sz="1800"/>
            </a:lvl2pPr>
            <a:lvl3pPr marL="1371600" lvl="2" indent="-228600" algn="l">
              <a:spcBef>
                <a:spcPts val="320"/>
              </a:spcBef>
              <a:spcAft>
                <a:spcPts val="0"/>
              </a:spcAft>
              <a:buClr>
                <a:schemeClr val="dk1"/>
              </a:buClr>
              <a:buSzPts val="1600"/>
              <a:buFont typeface="Comic Sans MS"/>
              <a:buNone/>
              <a:defRPr sz="1600"/>
            </a:lvl3pPr>
            <a:lvl4pPr marL="1828800" lvl="3" indent="-228600" algn="l">
              <a:spcBef>
                <a:spcPts val="280"/>
              </a:spcBef>
              <a:spcAft>
                <a:spcPts val="0"/>
              </a:spcAft>
              <a:buClr>
                <a:schemeClr val="dk1"/>
              </a:buClr>
              <a:buSzPts val="1400"/>
              <a:buFont typeface="Comic Sans MS"/>
              <a:buNone/>
              <a:defRPr sz="1400"/>
            </a:lvl4pPr>
            <a:lvl5pPr marL="2286000" lvl="4" indent="-228600" algn="l">
              <a:spcBef>
                <a:spcPts val="280"/>
              </a:spcBef>
              <a:spcAft>
                <a:spcPts val="0"/>
              </a:spcAft>
              <a:buClr>
                <a:schemeClr val="dk1"/>
              </a:buClr>
              <a:buSzPts val="1400"/>
              <a:buFont typeface="Comic Sans MS"/>
              <a:buNone/>
              <a:defRPr sz="1400"/>
            </a:lvl5pPr>
            <a:lvl6pPr marL="2743200" lvl="5" indent="-228600" algn="l">
              <a:spcBef>
                <a:spcPts val="280"/>
              </a:spcBef>
              <a:spcAft>
                <a:spcPts val="0"/>
              </a:spcAft>
              <a:buClr>
                <a:schemeClr val="dk1"/>
              </a:buClr>
              <a:buSzPts val="1400"/>
              <a:buFont typeface="Comic Sans MS"/>
              <a:buNone/>
              <a:defRPr sz="1400"/>
            </a:lvl6pPr>
            <a:lvl7pPr marL="3200400" lvl="6" indent="-228600" algn="l">
              <a:spcBef>
                <a:spcPts val="280"/>
              </a:spcBef>
              <a:spcAft>
                <a:spcPts val="0"/>
              </a:spcAft>
              <a:buClr>
                <a:schemeClr val="dk1"/>
              </a:buClr>
              <a:buSzPts val="1400"/>
              <a:buFont typeface="Comic Sans MS"/>
              <a:buNone/>
              <a:defRPr sz="1400"/>
            </a:lvl7pPr>
            <a:lvl8pPr marL="3657600" lvl="7" indent="-228600" algn="l">
              <a:spcBef>
                <a:spcPts val="280"/>
              </a:spcBef>
              <a:spcAft>
                <a:spcPts val="0"/>
              </a:spcAft>
              <a:buClr>
                <a:schemeClr val="dk1"/>
              </a:buClr>
              <a:buSzPts val="1400"/>
              <a:buFont typeface="Comic Sans MS"/>
              <a:buNone/>
              <a:defRPr sz="1400"/>
            </a:lvl8pPr>
            <a:lvl9pPr marL="4114800" lvl="8" indent="-228600" algn="l">
              <a:spcBef>
                <a:spcPts val="280"/>
              </a:spcBef>
              <a:spcAft>
                <a:spcPts val="0"/>
              </a:spcAft>
              <a:buClr>
                <a:schemeClr val="dk1"/>
              </a:buClr>
              <a:buSzPts val="1400"/>
              <a:buFont typeface="Comic Sans MS"/>
              <a:buNone/>
              <a:defRPr sz="1400"/>
            </a:lvl9pPr>
          </a:lstStyle>
          <a:p>
            <a:endParaRPr/>
          </a:p>
        </p:txBody>
      </p:sp>
      <p:sp>
        <p:nvSpPr>
          <p:cNvPr id="156" name="Google Shape;156;p29"/>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29"/>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29"/>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6"/>
        <p:cNvGrpSpPr/>
        <p:nvPr/>
      </p:nvGrpSpPr>
      <p:grpSpPr>
        <a:xfrm>
          <a:off x="0" y="0"/>
          <a:ext cx="0" cy="0"/>
          <a:chOff x="0" y="0"/>
          <a:chExt cx="0" cy="0"/>
        </a:xfrm>
      </p:grpSpPr>
      <p:sp>
        <p:nvSpPr>
          <p:cNvPr id="97" name="Google Shape;97;p20"/>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0"/>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20"/>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 name="Google Shape;102;p21"/>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3" name="Google Shape;103;p21"/>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21"/>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21"/>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rot="5400000">
            <a:off x="4752975" y="1857375"/>
            <a:ext cx="5334000" cy="192405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8" name="Google Shape;108;p22"/>
          <p:cNvSpPr txBox="1">
            <a:spLocks noGrp="1"/>
          </p:cNvSpPr>
          <p:nvPr>
            <p:ph type="body" idx="1"/>
          </p:nvPr>
        </p:nvSpPr>
        <p:spPr>
          <a:xfrm rot="5400000">
            <a:off x="828675" y="9525"/>
            <a:ext cx="5334000" cy="56197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22"/>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22"/>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2"/>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4" name="Google Shape;114;p23"/>
          <p:cNvSpPr txBox="1">
            <a:spLocks noGrp="1"/>
          </p:cNvSpPr>
          <p:nvPr>
            <p:ph type="body" idx="1"/>
          </p:nvPr>
        </p:nvSpPr>
        <p:spPr>
          <a:xfrm rot="5400000">
            <a:off x="2705100" y="-190500"/>
            <a:ext cx="3657600" cy="7696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5" name="Google Shape;115;p23"/>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3"/>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3"/>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0" name="Google Shape;120;p24"/>
          <p:cNvSpPr>
            <a:spLocks noGrp="1"/>
          </p:cNvSpPr>
          <p:nvPr>
            <p:ph type="pic" idx="2"/>
          </p:nvPr>
        </p:nvSpPr>
        <p:spPr>
          <a:xfrm>
            <a:off x="1792288" y="612775"/>
            <a:ext cx="5486400" cy="4114800"/>
          </a:xfrm>
          <a:prstGeom prst="rect">
            <a:avLst/>
          </a:prstGeom>
          <a:noFill/>
          <a:ln>
            <a:noFill/>
          </a:ln>
        </p:spPr>
      </p:sp>
      <p:sp>
        <p:nvSpPr>
          <p:cNvPr id="121" name="Google Shape;121;p2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22" name="Google Shape;122;p24"/>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24"/>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24"/>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7" name="Google Shape;127;p2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Comic Sans MS"/>
              <a:buChar char="•"/>
              <a:defRPr sz="3200"/>
            </a:lvl1pPr>
            <a:lvl2pPr marL="914400" lvl="1" indent="-406400" algn="l">
              <a:spcBef>
                <a:spcPts val="560"/>
              </a:spcBef>
              <a:spcAft>
                <a:spcPts val="0"/>
              </a:spcAft>
              <a:buClr>
                <a:schemeClr val="dk1"/>
              </a:buClr>
              <a:buSzPts val="2800"/>
              <a:buFont typeface="Comic Sans MS"/>
              <a:buChar char="–"/>
              <a:defRPr sz="2800"/>
            </a:lvl2pPr>
            <a:lvl3pPr marL="1371600" lvl="2" indent="-381000" algn="l">
              <a:spcBef>
                <a:spcPts val="480"/>
              </a:spcBef>
              <a:spcAft>
                <a:spcPts val="0"/>
              </a:spcAft>
              <a:buClr>
                <a:schemeClr val="dk1"/>
              </a:buClr>
              <a:buSzPts val="2400"/>
              <a:buFont typeface="Comic Sans MS"/>
              <a:buChar char="•"/>
              <a:defRPr sz="2400"/>
            </a:lvl3pPr>
            <a:lvl4pPr marL="1828800" lvl="3" indent="-355600" algn="l">
              <a:spcBef>
                <a:spcPts val="400"/>
              </a:spcBef>
              <a:spcAft>
                <a:spcPts val="0"/>
              </a:spcAft>
              <a:buClr>
                <a:schemeClr val="dk1"/>
              </a:buClr>
              <a:buSzPts val="2000"/>
              <a:buFont typeface="Comic Sans MS"/>
              <a:buChar char="–"/>
              <a:defRPr sz="2000"/>
            </a:lvl4pPr>
            <a:lvl5pPr marL="2286000" lvl="4" indent="-355600" algn="l">
              <a:spcBef>
                <a:spcPts val="400"/>
              </a:spcBef>
              <a:spcAft>
                <a:spcPts val="0"/>
              </a:spcAft>
              <a:buClr>
                <a:schemeClr val="dk1"/>
              </a:buClr>
              <a:buSzPts val="2000"/>
              <a:buFont typeface="Comic Sans MS"/>
              <a:buChar char="»"/>
              <a:defRPr sz="2000"/>
            </a:lvl5pPr>
            <a:lvl6pPr marL="2743200" lvl="5" indent="-355600" algn="l">
              <a:spcBef>
                <a:spcPts val="400"/>
              </a:spcBef>
              <a:spcAft>
                <a:spcPts val="0"/>
              </a:spcAft>
              <a:buClr>
                <a:schemeClr val="dk1"/>
              </a:buClr>
              <a:buSzPts val="2000"/>
              <a:buFont typeface="Comic Sans MS"/>
              <a:buChar char="»"/>
              <a:defRPr sz="2000"/>
            </a:lvl6pPr>
            <a:lvl7pPr marL="3200400" lvl="6" indent="-355600" algn="l">
              <a:spcBef>
                <a:spcPts val="400"/>
              </a:spcBef>
              <a:spcAft>
                <a:spcPts val="0"/>
              </a:spcAft>
              <a:buClr>
                <a:schemeClr val="dk1"/>
              </a:buClr>
              <a:buSzPts val="2000"/>
              <a:buFont typeface="Comic Sans MS"/>
              <a:buChar char="»"/>
              <a:defRPr sz="2000"/>
            </a:lvl7pPr>
            <a:lvl8pPr marL="3657600" lvl="7" indent="-355600" algn="l">
              <a:spcBef>
                <a:spcPts val="400"/>
              </a:spcBef>
              <a:spcAft>
                <a:spcPts val="0"/>
              </a:spcAft>
              <a:buClr>
                <a:schemeClr val="dk1"/>
              </a:buClr>
              <a:buSzPts val="2000"/>
              <a:buFont typeface="Comic Sans MS"/>
              <a:buChar char="»"/>
              <a:defRPr sz="2000"/>
            </a:lvl8pPr>
            <a:lvl9pPr marL="4114800" lvl="8" indent="-355600" algn="l">
              <a:spcBef>
                <a:spcPts val="400"/>
              </a:spcBef>
              <a:spcAft>
                <a:spcPts val="0"/>
              </a:spcAft>
              <a:buClr>
                <a:schemeClr val="dk1"/>
              </a:buClr>
              <a:buSzPts val="2000"/>
              <a:buFont typeface="Comic Sans MS"/>
              <a:buChar char="»"/>
              <a:defRPr sz="2000"/>
            </a:lvl9pPr>
          </a:lstStyle>
          <a:p>
            <a:endParaRPr/>
          </a:p>
        </p:txBody>
      </p:sp>
      <p:sp>
        <p:nvSpPr>
          <p:cNvPr id="128" name="Google Shape;128;p2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29" name="Google Shape;129;p25"/>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25"/>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25"/>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4" name="Google Shape;134;p26"/>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26"/>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26"/>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9" name="Google Shape;139;p2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40" name="Google Shape;140;p2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41" name="Google Shape;141;p2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42" name="Google Shape;142;p2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43" name="Google Shape;143;p27"/>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27"/>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27"/>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7"/>
          <p:cNvSpPr/>
          <p:nvPr/>
        </p:nvSpPr>
        <p:spPr>
          <a:xfrm>
            <a:off x="20637" y="12700"/>
            <a:ext cx="8896350" cy="6780212"/>
          </a:xfrm>
          <a:custGeom>
            <a:avLst/>
            <a:gdLst/>
            <a:ahLst/>
            <a:cxnLst/>
            <a:rect l="l" t="t" r="r" b="b"/>
            <a:pathLst>
              <a:path w="3985" h="3619" extrusionOk="0">
                <a:moveTo>
                  <a:pt x="2822" y="0"/>
                </a:moveTo>
                <a:lnTo>
                  <a:pt x="0" y="975"/>
                </a:lnTo>
                <a:lnTo>
                  <a:pt x="2169" y="3619"/>
                </a:lnTo>
                <a:lnTo>
                  <a:pt x="3985" y="1125"/>
                </a:lnTo>
                <a:lnTo>
                  <a:pt x="282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11" name="Google Shape;11;p17"/>
          <p:cNvGrpSpPr/>
          <p:nvPr/>
        </p:nvGrpSpPr>
        <p:grpSpPr>
          <a:xfrm>
            <a:off x="195262" y="234950"/>
            <a:ext cx="3787775" cy="1778000"/>
            <a:chOff x="123" y="148"/>
            <a:chExt cx="2386" cy="1120"/>
          </a:xfrm>
        </p:grpSpPr>
        <p:sp>
          <p:nvSpPr>
            <p:cNvPr id="12" name="Google Shape;12;p17"/>
            <p:cNvSpPr/>
            <p:nvPr/>
          </p:nvSpPr>
          <p:spPr>
            <a:xfrm>
              <a:off x="177" y="177"/>
              <a:ext cx="2250" cy="1017"/>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3" name="Google Shape;13;p17"/>
            <p:cNvSpPr/>
            <p:nvPr/>
          </p:nvSpPr>
          <p:spPr>
            <a:xfrm>
              <a:off x="166" y="261"/>
              <a:ext cx="2244" cy="1007"/>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4" name="Google Shape;14;p17"/>
            <p:cNvSpPr/>
            <p:nvPr/>
          </p:nvSpPr>
          <p:spPr>
            <a:xfrm>
              <a:off x="474" y="344"/>
              <a:ext cx="1488" cy="919"/>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15" name="Google Shape;15;p17"/>
            <p:cNvGrpSpPr/>
            <p:nvPr/>
          </p:nvGrpSpPr>
          <p:grpSpPr>
            <a:xfrm>
              <a:off x="123" y="148"/>
              <a:ext cx="2386" cy="1081"/>
              <a:chOff x="123" y="148"/>
              <a:chExt cx="2386" cy="1081"/>
            </a:xfrm>
          </p:grpSpPr>
          <p:sp>
            <p:nvSpPr>
              <p:cNvPr id="16" name="Google Shape;16;p17"/>
              <p:cNvSpPr/>
              <p:nvPr/>
            </p:nvSpPr>
            <p:spPr>
              <a:xfrm>
                <a:off x="2005" y="934"/>
                <a:ext cx="212" cy="214"/>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7" name="Google Shape;17;p17"/>
              <p:cNvSpPr/>
              <p:nvPr/>
            </p:nvSpPr>
            <p:spPr>
              <a:xfrm>
                <a:off x="123" y="148"/>
                <a:ext cx="2386" cy="108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8" name="Google Shape;18;p17"/>
              <p:cNvSpPr/>
              <p:nvPr/>
            </p:nvSpPr>
            <p:spPr>
              <a:xfrm>
                <a:off x="324" y="158"/>
                <a:ext cx="1686" cy="614"/>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9" name="Google Shape;19;p17"/>
              <p:cNvSpPr/>
              <p:nvPr/>
            </p:nvSpPr>
            <p:spPr>
              <a:xfrm>
                <a:off x="409" y="251"/>
                <a:ext cx="227" cy="410"/>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0" name="Google Shape;20;p17"/>
              <p:cNvSpPr/>
              <p:nvPr/>
            </p:nvSpPr>
            <p:spPr>
              <a:xfrm>
                <a:off x="846" y="536"/>
                <a:ext cx="691" cy="36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grpSp>
        <p:nvGrpSpPr>
          <p:cNvPr id="21" name="Google Shape;21;p17"/>
          <p:cNvGrpSpPr/>
          <p:nvPr/>
        </p:nvGrpSpPr>
        <p:grpSpPr>
          <a:xfrm>
            <a:off x="7797642" y="4318434"/>
            <a:ext cx="979804" cy="1159594"/>
            <a:chOff x="4912" y="2720"/>
            <a:chExt cx="617" cy="730"/>
          </a:xfrm>
        </p:grpSpPr>
        <p:sp>
          <p:nvSpPr>
            <p:cNvPr id="22" name="Google Shape;22;p17"/>
            <p:cNvSpPr/>
            <p:nvPr/>
          </p:nvSpPr>
          <p:spPr>
            <a:xfrm rot="7320000">
              <a:off x="4909" y="2936"/>
              <a:ext cx="629" cy="293"/>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3" name="Google Shape;23;p17"/>
            <p:cNvSpPr/>
            <p:nvPr/>
          </p:nvSpPr>
          <p:spPr>
            <a:xfrm rot="7320000">
              <a:off x="4893" y="2922"/>
              <a:ext cx="627" cy="29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4" name="Google Shape;24;p17"/>
            <p:cNvSpPr/>
            <p:nvPr/>
          </p:nvSpPr>
          <p:spPr>
            <a:xfrm rot="7320000">
              <a:off x="4999" y="2913"/>
              <a:ext cx="416" cy="265"/>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25" name="Google Shape;25;p17"/>
            <p:cNvGrpSpPr/>
            <p:nvPr/>
          </p:nvGrpSpPr>
          <p:grpSpPr>
            <a:xfrm>
              <a:off x="4912" y="2720"/>
              <a:ext cx="617" cy="730"/>
              <a:chOff x="4912" y="2720"/>
              <a:chExt cx="617" cy="730"/>
            </a:xfrm>
          </p:grpSpPr>
          <p:sp>
            <p:nvSpPr>
              <p:cNvPr id="26" name="Google Shape;26;p17"/>
              <p:cNvSpPr/>
              <p:nvPr/>
            </p:nvSpPr>
            <p:spPr>
              <a:xfrm rot="7320000">
                <a:off x="4987" y="3190"/>
                <a:ext cx="59" cy="61"/>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7" name="Google Shape;27;p17"/>
              <p:cNvSpPr/>
              <p:nvPr/>
            </p:nvSpPr>
            <p:spPr>
              <a:xfrm rot="7320000">
                <a:off x="4887" y="2930"/>
                <a:ext cx="667" cy="31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8" name="Google Shape;28;p17"/>
              <p:cNvSpPr/>
              <p:nvPr/>
            </p:nvSpPr>
            <p:spPr>
              <a:xfrm rot="7320000">
                <a:off x="5062" y="2997"/>
                <a:ext cx="472" cy="176"/>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9" name="Google Shape;29;p17"/>
              <p:cNvSpPr/>
              <p:nvPr/>
            </p:nvSpPr>
            <p:spPr>
              <a:xfrm rot="7320000">
                <a:off x="5364" y="2872"/>
                <a:ext cx="63" cy="118"/>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0" name="Google Shape;30;p17"/>
              <p:cNvSpPr/>
              <p:nvPr/>
            </p:nvSpPr>
            <p:spPr>
              <a:xfrm rot="7320000">
                <a:off x="5137" y="2999"/>
                <a:ext cx="193" cy="10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sp>
        <p:nvSpPr>
          <p:cNvPr id="31" name="Google Shape;31;p17"/>
          <p:cNvSpPr/>
          <p:nvPr/>
        </p:nvSpPr>
        <p:spPr>
          <a:xfrm>
            <a:off x="901700" y="5054600"/>
            <a:ext cx="6807200" cy="728662"/>
          </a:xfrm>
          <a:custGeom>
            <a:avLst/>
            <a:gdLst/>
            <a:ahLst/>
            <a:cxnLst/>
            <a:rect l="l" t="t" r="r" b="b"/>
            <a:pathLst>
              <a:path w="4288" h="459" extrusionOk="0">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2" name="Google Shape;32;p17"/>
          <p:cNvSpPr/>
          <p:nvPr/>
        </p:nvSpPr>
        <p:spPr>
          <a:xfrm>
            <a:off x="4076700" y="1930400"/>
            <a:ext cx="889000" cy="381000"/>
          </a:xfrm>
          <a:custGeom>
            <a:avLst/>
            <a:gdLst/>
            <a:ahLst/>
            <a:cxnLst/>
            <a:rect l="l" t="t" r="r" b="b"/>
            <a:pathLst>
              <a:path w="560" h="240" extrusionOk="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3" name="Google Shape;33;p17"/>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34" name="Google Shape;34;p17"/>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35" name="Google Shape;35;p1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36" name="Google Shape;36;p1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37" name="Google Shape;37;p1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19"/>
          <p:cNvSpPr/>
          <p:nvPr/>
        </p:nvSpPr>
        <p:spPr>
          <a:xfrm rot="-3180000">
            <a:off x="7777956" y="-15081"/>
            <a:ext cx="1162050" cy="2084387"/>
          </a:xfrm>
          <a:custGeom>
            <a:avLst/>
            <a:gdLst/>
            <a:ahLst/>
            <a:cxnLst/>
            <a:rect l="l" t="t" r="r" b="b"/>
            <a:pathLst>
              <a:path w="2903" h="3686" extrusionOk="0">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46" name="Google Shape;46;p19"/>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47" name="Google Shape;47;p19"/>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48" name="Google Shape;48;p19"/>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49" name="Google Shape;49;p19"/>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50" name="Google Shape;50;p19"/>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51" name="Google Shape;51;p19"/>
          <p:cNvSpPr/>
          <p:nvPr/>
        </p:nvSpPr>
        <p:spPr>
          <a:xfrm rot="-3180000">
            <a:off x="7865268" y="24606"/>
            <a:ext cx="1165225" cy="2097087"/>
          </a:xfrm>
          <a:custGeom>
            <a:avLst/>
            <a:gdLst/>
            <a:ahLst/>
            <a:cxnLst/>
            <a:rect l="l" t="t" r="r" b="b"/>
            <a:pathLst>
              <a:path w="2911" h="3703" extrusionOk="0">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2" name="Google Shape;52;p19"/>
          <p:cNvSpPr/>
          <p:nvPr/>
        </p:nvSpPr>
        <p:spPr>
          <a:xfrm rot="-3180000">
            <a:off x="7831137" y="192087"/>
            <a:ext cx="1025525" cy="1571625"/>
          </a:xfrm>
          <a:custGeom>
            <a:avLst/>
            <a:gdLst/>
            <a:ahLst/>
            <a:cxnLst/>
            <a:rect l="l" t="t" r="r" b="b"/>
            <a:pathLst>
              <a:path w="2561" h="2777" extrusionOk="0">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53" name="Google Shape;53;p19"/>
          <p:cNvGrpSpPr/>
          <p:nvPr/>
        </p:nvGrpSpPr>
        <p:grpSpPr>
          <a:xfrm>
            <a:off x="7937" y="5540375"/>
            <a:ext cx="1784350" cy="1246187"/>
            <a:chOff x="5" y="3490"/>
            <a:chExt cx="1124" cy="785"/>
          </a:xfrm>
        </p:grpSpPr>
        <p:sp>
          <p:nvSpPr>
            <p:cNvPr id="54" name="Google Shape;54;p19"/>
            <p:cNvSpPr/>
            <p:nvPr/>
          </p:nvSpPr>
          <p:spPr>
            <a:xfrm>
              <a:off x="24" y="3505"/>
              <a:ext cx="1089" cy="649"/>
            </a:xfrm>
            <a:custGeom>
              <a:avLst/>
              <a:gdLst/>
              <a:ahLst/>
              <a:cxnLst/>
              <a:rect l="l" t="t" r="r" b="b"/>
              <a:pathLst>
                <a:path w="2177" h="1298" extrusionOk="0">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5" name="Google Shape;55;p19"/>
            <p:cNvSpPr/>
            <p:nvPr/>
          </p:nvSpPr>
          <p:spPr>
            <a:xfrm>
              <a:off x="1022" y="3582"/>
              <a:ext cx="71" cy="129"/>
            </a:xfrm>
            <a:custGeom>
              <a:avLst/>
              <a:gdLst/>
              <a:ahLst/>
              <a:cxnLst/>
              <a:rect l="l" t="t" r="r" b="b"/>
              <a:pathLst>
                <a:path w="143" h="258" extrusionOk="0">
                  <a:moveTo>
                    <a:pt x="0" y="7"/>
                  </a:moveTo>
                  <a:lnTo>
                    <a:pt x="120" y="0"/>
                  </a:lnTo>
                  <a:lnTo>
                    <a:pt x="143" y="233"/>
                  </a:lnTo>
                  <a:lnTo>
                    <a:pt x="8" y="258"/>
                  </a:lnTo>
                  <a:lnTo>
                    <a:pt x="0" y="7"/>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6" name="Google Shape;56;p19"/>
            <p:cNvSpPr/>
            <p:nvPr/>
          </p:nvSpPr>
          <p:spPr>
            <a:xfrm>
              <a:off x="20" y="3774"/>
              <a:ext cx="792" cy="41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7" name="Google Shape;57;p19"/>
            <p:cNvSpPr/>
            <p:nvPr/>
          </p:nvSpPr>
          <p:spPr>
            <a:xfrm>
              <a:off x="129" y="3808"/>
              <a:ext cx="525" cy="374"/>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8" name="Google Shape;58;p19"/>
            <p:cNvSpPr/>
            <p:nvPr/>
          </p:nvSpPr>
          <p:spPr>
            <a:xfrm>
              <a:off x="485" y="3532"/>
              <a:ext cx="135" cy="121"/>
            </a:xfrm>
            <a:custGeom>
              <a:avLst/>
              <a:gdLst/>
              <a:ahLst/>
              <a:cxnLst/>
              <a:rect l="l" t="t" r="r" b="b"/>
              <a:pathLst>
                <a:path w="272" h="241" extrusionOk="0">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9" name="Google Shape;59;p19"/>
            <p:cNvSpPr/>
            <p:nvPr/>
          </p:nvSpPr>
          <p:spPr>
            <a:xfrm>
              <a:off x="641" y="4163"/>
              <a:ext cx="76" cy="112"/>
            </a:xfrm>
            <a:custGeom>
              <a:avLst/>
              <a:gdLst/>
              <a:ahLst/>
              <a:cxnLst/>
              <a:rect l="l" t="t" r="r" b="b"/>
              <a:pathLst>
                <a:path w="152" h="224" extrusionOk="0">
                  <a:moveTo>
                    <a:pt x="152" y="4"/>
                  </a:moveTo>
                  <a:lnTo>
                    <a:pt x="152" y="224"/>
                  </a:lnTo>
                  <a:lnTo>
                    <a:pt x="0" y="8"/>
                  </a:lnTo>
                  <a:lnTo>
                    <a:pt x="72" y="0"/>
                  </a:lnTo>
                  <a:lnTo>
                    <a:pt x="152" y="4"/>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0" name="Google Shape;60;p19"/>
            <p:cNvSpPr/>
            <p:nvPr/>
          </p:nvSpPr>
          <p:spPr>
            <a:xfrm>
              <a:off x="504" y="3607"/>
              <a:ext cx="193" cy="383"/>
            </a:xfrm>
            <a:custGeom>
              <a:avLst/>
              <a:gdLst/>
              <a:ahLst/>
              <a:cxnLst/>
              <a:rect l="l" t="t" r="r" b="b"/>
              <a:pathLst>
                <a:path w="386" h="764" extrusionOk="0">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1" name="Google Shape;61;p19"/>
            <p:cNvSpPr/>
            <p:nvPr/>
          </p:nvSpPr>
          <p:spPr>
            <a:xfrm>
              <a:off x="668" y="3590"/>
              <a:ext cx="364" cy="174"/>
            </a:xfrm>
            <a:custGeom>
              <a:avLst/>
              <a:gdLst/>
              <a:ahLst/>
              <a:cxnLst/>
              <a:rect l="l" t="t" r="r" b="b"/>
              <a:pathLst>
                <a:path w="728" h="348" extrusionOk="0">
                  <a:moveTo>
                    <a:pt x="692" y="0"/>
                  </a:moveTo>
                  <a:lnTo>
                    <a:pt x="0" y="106"/>
                  </a:lnTo>
                  <a:lnTo>
                    <a:pt x="28" y="348"/>
                  </a:lnTo>
                  <a:lnTo>
                    <a:pt x="715" y="237"/>
                  </a:lnTo>
                  <a:lnTo>
                    <a:pt x="728" y="43"/>
                  </a:lnTo>
                  <a:lnTo>
                    <a:pt x="692"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2" name="Google Shape;62;p19"/>
            <p:cNvSpPr/>
            <p:nvPr/>
          </p:nvSpPr>
          <p:spPr>
            <a:xfrm>
              <a:off x="347" y="3693"/>
              <a:ext cx="156" cy="67"/>
            </a:xfrm>
            <a:custGeom>
              <a:avLst/>
              <a:gdLst/>
              <a:ahLst/>
              <a:cxnLst/>
              <a:rect l="l" t="t" r="r" b="b"/>
              <a:pathLst>
                <a:path w="312" h="135" extrusionOk="0">
                  <a:moveTo>
                    <a:pt x="272" y="0"/>
                  </a:moveTo>
                  <a:lnTo>
                    <a:pt x="0" y="78"/>
                  </a:lnTo>
                  <a:lnTo>
                    <a:pt x="312" y="135"/>
                  </a:lnTo>
                  <a:lnTo>
                    <a:pt x="27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63" name="Google Shape;63;p19"/>
            <p:cNvGrpSpPr/>
            <p:nvPr/>
          </p:nvGrpSpPr>
          <p:grpSpPr>
            <a:xfrm>
              <a:off x="5" y="3490"/>
              <a:ext cx="1124" cy="780"/>
              <a:chOff x="5" y="3490"/>
              <a:chExt cx="1124" cy="780"/>
            </a:xfrm>
          </p:grpSpPr>
          <p:grpSp>
            <p:nvGrpSpPr>
              <p:cNvPr id="64" name="Google Shape;64;p19"/>
              <p:cNvGrpSpPr/>
              <p:nvPr/>
            </p:nvGrpSpPr>
            <p:grpSpPr>
              <a:xfrm>
                <a:off x="499" y="3562"/>
                <a:ext cx="548" cy="708"/>
                <a:chOff x="499" y="3562"/>
                <a:chExt cx="548" cy="708"/>
              </a:xfrm>
            </p:grpSpPr>
            <p:sp>
              <p:nvSpPr>
                <p:cNvPr id="65" name="Google Shape;65;p19"/>
                <p:cNvSpPr/>
                <p:nvPr/>
              </p:nvSpPr>
              <p:spPr>
                <a:xfrm>
                  <a:off x="499" y="3587"/>
                  <a:ext cx="157" cy="87"/>
                </a:xfrm>
                <a:custGeom>
                  <a:avLst/>
                  <a:gdLst/>
                  <a:ahLst/>
                  <a:cxnLst/>
                  <a:rect l="l" t="t" r="r" b="b"/>
                  <a:pathLst>
                    <a:path w="313" h="175" extrusionOk="0">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6" name="Google Shape;66;p19"/>
                <p:cNvSpPr/>
                <p:nvPr/>
              </p:nvSpPr>
              <p:spPr>
                <a:xfrm>
                  <a:off x="636" y="4137"/>
                  <a:ext cx="115" cy="133"/>
                </a:xfrm>
                <a:custGeom>
                  <a:avLst/>
                  <a:gdLst/>
                  <a:ahLst/>
                  <a:cxnLst/>
                  <a:rect l="l" t="t" r="r" b="b"/>
                  <a:pathLst>
                    <a:path w="230" h="266" extrusionOk="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7" name="Google Shape;67;p19"/>
                <p:cNvSpPr/>
                <p:nvPr/>
              </p:nvSpPr>
              <p:spPr>
                <a:xfrm>
                  <a:off x="1004" y="3562"/>
                  <a:ext cx="43" cy="117"/>
                </a:xfrm>
                <a:custGeom>
                  <a:avLst/>
                  <a:gdLst/>
                  <a:ahLst/>
                  <a:cxnLst/>
                  <a:rect l="l" t="t" r="r" b="b"/>
                  <a:pathLst>
                    <a:path w="87" h="234" extrusionOk="0">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sp>
            <p:nvSpPr>
              <p:cNvPr id="68" name="Google Shape;68;p19"/>
              <p:cNvSpPr/>
              <p:nvPr/>
            </p:nvSpPr>
            <p:spPr>
              <a:xfrm>
                <a:off x="76" y="3732"/>
                <a:ext cx="595" cy="250"/>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9" name="Google Shape;69;p19"/>
              <p:cNvSpPr/>
              <p:nvPr/>
            </p:nvSpPr>
            <p:spPr>
              <a:xfrm>
                <a:off x="260" y="3886"/>
                <a:ext cx="244" cy="148"/>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0" name="Google Shape;70;p19"/>
              <p:cNvSpPr/>
              <p:nvPr/>
            </p:nvSpPr>
            <p:spPr>
              <a:xfrm>
                <a:off x="565" y="3680"/>
                <a:ext cx="107" cy="238"/>
              </a:xfrm>
              <a:custGeom>
                <a:avLst/>
                <a:gdLst/>
                <a:ahLst/>
                <a:cxnLst/>
                <a:rect l="l" t="t" r="r" b="b"/>
                <a:pathLst>
                  <a:path w="213" h="478" extrusionOk="0">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71" name="Google Shape;71;p19"/>
              <p:cNvGrpSpPr/>
              <p:nvPr/>
            </p:nvGrpSpPr>
            <p:grpSpPr>
              <a:xfrm>
                <a:off x="5" y="3490"/>
                <a:ext cx="1124" cy="678"/>
                <a:chOff x="5" y="3490"/>
                <a:chExt cx="1124" cy="678"/>
              </a:xfrm>
            </p:grpSpPr>
            <p:sp>
              <p:nvSpPr>
                <p:cNvPr id="72" name="Google Shape;72;p19"/>
                <p:cNvSpPr/>
                <p:nvPr/>
              </p:nvSpPr>
              <p:spPr>
                <a:xfrm>
                  <a:off x="669" y="4048"/>
                  <a:ext cx="75" cy="87"/>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3" name="Google Shape;73;p19"/>
                <p:cNvSpPr/>
                <p:nvPr/>
              </p:nvSpPr>
              <p:spPr>
                <a:xfrm>
                  <a:off x="5" y="3728"/>
                  <a:ext cx="842" cy="440"/>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4" name="Google Shape;74;p19"/>
                <p:cNvSpPr/>
                <p:nvPr/>
              </p:nvSpPr>
              <p:spPr>
                <a:xfrm>
                  <a:off x="106" y="3770"/>
                  <a:ext cx="80" cy="167"/>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5" name="Google Shape;75;p19"/>
                <p:cNvSpPr/>
                <p:nvPr/>
              </p:nvSpPr>
              <p:spPr>
                <a:xfrm>
                  <a:off x="449" y="3490"/>
                  <a:ext cx="322" cy="594"/>
                </a:xfrm>
                <a:custGeom>
                  <a:avLst/>
                  <a:gdLst/>
                  <a:ahLst/>
                  <a:cxnLst/>
                  <a:rect l="l" t="t" r="r" b="b"/>
                  <a:pathLst>
                    <a:path w="642" h="1188" extrusionOk="0">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6" name="Google Shape;76;p19"/>
                <p:cNvSpPr/>
                <p:nvPr/>
              </p:nvSpPr>
              <p:spPr>
                <a:xfrm>
                  <a:off x="578" y="3650"/>
                  <a:ext cx="96" cy="252"/>
                </a:xfrm>
                <a:custGeom>
                  <a:avLst/>
                  <a:gdLst/>
                  <a:ahLst/>
                  <a:cxnLst/>
                  <a:rect l="l" t="t" r="r" b="b"/>
                  <a:pathLst>
                    <a:path w="192" h="504" extrusionOk="0">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7" name="Google Shape;77;p19"/>
                <p:cNvSpPr/>
                <p:nvPr/>
              </p:nvSpPr>
              <p:spPr>
                <a:xfrm>
                  <a:off x="328" y="3630"/>
                  <a:ext cx="195" cy="135"/>
                </a:xfrm>
                <a:custGeom>
                  <a:avLst/>
                  <a:gdLst/>
                  <a:ahLst/>
                  <a:cxnLst/>
                  <a:rect l="l" t="t" r="r" b="b"/>
                  <a:pathLst>
                    <a:path w="390" h="269" extrusionOk="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8" name="Google Shape;78;p19"/>
                <p:cNvSpPr/>
                <p:nvPr/>
              </p:nvSpPr>
              <p:spPr>
                <a:xfrm>
                  <a:off x="658" y="3538"/>
                  <a:ext cx="471" cy="212"/>
                </a:xfrm>
                <a:custGeom>
                  <a:avLst/>
                  <a:gdLst/>
                  <a:ahLst/>
                  <a:cxnLst/>
                  <a:rect l="l" t="t" r="r" b="b"/>
                  <a:pathLst>
                    <a:path w="941" h="424" extrusionOk="0">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9" name="Google Shape;79;p19"/>
                <p:cNvSpPr/>
                <p:nvPr/>
              </p:nvSpPr>
              <p:spPr>
                <a:xfrm>
                  <a:off x="717" y="3606"/>
                  <a:ext cx="245" cy="86"/>
                </a:xfrm>
                <a:custGeom>
                  <a:avLst/>
                  <a:gdLst/>
                  <a:ahLst/>
                  <a:cxnLst/>
                  <a:rect l="l" t="t" r="r" b="b"/>
                  <a:pathLst>
                    <a:path w="488" h="173" extrusionOk="0">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grpSp>
      <p:grpSp>
        <p:nvGrpSpPr>
          <p:cNvPr id="80" name="Google Shape;80;p19"/>
          <p:cNvGrpSpPr/>
          <p:nvPr/>
        </p:nvGrpSpPr>
        <p:grpSpPr>
          <a:xfrm>
            <a:off x="8680450" y="2116137"/>
            <a:ext cx="385762" cy="4308475"/>
            <a:chOff x="5468" y="1333"/>
            <a:chExt cx="243" cy="2714"/>
          </a:xfrm>
        </p:grpSpPr>
        <p:sp>
          <p:nvSpPr>
            <p:cNvPr id="81" name="Google Shape;81;p19"/>
            <p:cNvSpPr/>
            <p:nvPr/>
          </p:nvSpPr>
          <p:spPr>
            <a:xfrm flipH="1">
              <a:off x="5468" y="2620"/>
              <a:ext cx="205" cy="1427"/>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2" name="Google Shape;82;p19"/>
            <p:cNvSpPr/>
            <p:nvPr/>
          </p:nvSpPr>
          <p:spPr>
            <a:xfrm flipH="1">
              <a:off x="5506" y="1333"/>
              <a:ext cx="205" cy="1633"/>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nvGrpSpPr>
          <p:cNvPr id="83" name="Google Shape;83;p19"/>
          <p:cNvGrpSpPr/>
          <p:nvPr/>
        </p:nvGrpSpPr>
        <p:grpSpPr>
          <a:xfrm>
            <a:off x="7171101" y="-85888"/>
            <a:ext cx="2428148" cy="2245051"/>
            <a:chOff x="4517" y="-54"/>
            <a:chExt cx="1530" cy="1414"/>
          </a:xfrm>
        </p:grpSpPr>
        <p:grpSp>
          <p:nvGrpSpPr>
            <p:cNvPr id="84" name="Google Shape;84;p19"/>
            <p:cNvGrpSpPr/>
            <p:nvPr/>
          </p:nvGrpSpPr>
          <p:grpSpPr>
            <a:xfrm>
              <a:off x="4517" y="-54"/>
              <a:ext cx="1530" cy="1414"/>
              <a:chOff x="4517" y="-54"/>
              <a:chExt cx="1530" cy="1414"/>
            </a:xfrm>
          </p:grpSpPr>
          <p:sp>
            <p:nvSpPr>
              <p:cNvPr id="85" name="Google Shape;85;p19"/>
              <p:cNvSpPr/>
              <p:nvPr/>
            </p:nvSpPr>
            <p:spPr>
              <a:xfrm rot="-3180000">
                <a:off x="5430" y="1086"/>
                <a:ext cx="62" cy="288"/>
              </a:xfrm>
              <a:custGeom>
                <a:avLst/>
                <a:gdLst/>
                <a:ahLst/>
                <a:cxnLst/>
                <a:rect l="l" t="t" r="r" b="b"/>
                <a:pathLst>
                  <a:path w="245" h="806" extrusionOk="0">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86" name="Google Shape;86;p19"/>
              <p:cNvGrpSpPr/>
              <p:nvPr/>
            </p:nvGrpSpPr>
            <p:grpSpPr>
              <a:xfrm>
                <a:off x="4517" y="-54"/>
                <a:ext cx="1530" cy="1414"/>
                <a:chOff x="4517" y="-54"/>
                <a:chExt cx="1530" cy="1414"/>
              </a:xfrm>
            </p:grpSpPr>
            <p:sp>
              <p:nvSpPr>
                <p:cNvPr id="87" name="Google Shape;87;p19"/>
                <p:cNvSpPr/>
                <p:nvPr/>
              </p:nvSpPr>
              <p:spPr>
                <a:xfrm rot="-3180000">
                  <a:off x="4966" y="71"/>
                  <a:ext cx="153" cy="125"/>
                </a:xfrm>
                <a:custGeom>
                  <a:avLst/>
                  <a:gdLst/>
                  <a:ahLst/>
                  <a:cxnLst/>
                  <a:rect l="l" t="t" r="r" b="b"/>
                  <a:pathLst>
                    <a:path w="604" h="349" extrusionOk="0">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8" name="Google Shape;88;p19"/>
                <p:cNvSpPr/>
                <p:nvPr/>
              </p:nvSpPr>
              <p:spPr>
                <a:xfrm rot="-3180000">
                  <a:off x="5049" y="330"/>
                  <a:ext cx="269" cy="438"/>
                </a:xfrm>
                <a:custGeom>
                  <a:avLst/>
                  <a:gdLst/>
                  <a:ahLst/>
                  <a:cxnLst/>
                  <a:rect l="l" t="t" r="r" b="b"/>
                  <a:pathLst>
                    <a:path w="1064" h="1230" extrusionOk="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9" name="Google Shape;89;p19"/>
                <p:cNvSpPr/>
                <p:nvPr/>
              </p:nvSpPr>
              <p:spPr>
                <a:xfrm rot="-3180000">
                  <a:off x="4859" y="180"/>
                  <a:ext cx="505" cy="898"/>
                </a:xfrm>
                <a:custGeom>
                  <a:avLst/>
                  <a:gdLst/>
                  <a:ahLst/>
                  <a:cxnLst/>
                  <a:rect l="l" t="t" r="r" b="b"/>
                  <a:pathLst>
                    <a:path w="2002" h="2521" extrusionOk="0">
                      <a:moveTo>
                        <a:pt x="1941" y="0"/>
                      </a:moveTo>
                      <a:lnTo>
                        <a:pt x="0" y="2521"/>
                      </a:lnTo>
                      <a:lnTo>
                        <a:pt x="192" y="2450"/>
                      </a:lnTo>
                      <a:lnTo>
                        <a:pt x="2002" y="61"/>
                      </a:lnTo>
                      <a:lnTo>
                        <a:pt x="1941"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0" name="Google Shape;90;p19"/>
                <p:cNvSpPr/>
                <p:nvPr/>
              </p:nvSpPr>
              <p:spPr>
                <a:xfrm rot="-3180000">
                  <a:off x="4903" y="-19"/>
                  <a:ext cx="758" cy="1344"/>
                </a:xfrm>
                <a:custGeom>
                  <a:avLst/>
                  <a:gdLst/>
                  <a:ahLst/>
                  <a:cxnLst/>
                  <a:rect l="l" t="t" r="r" b="b"/>
                  <a:pathLst>
                    <a:path w="3007" h="3771" extrusionOk="0">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1" name="Google Shape;91;p19"/>
                <p:cNvSpPr/>
                <p:nvPr/>
              </p:nvSpPr>
              <p:spPr>
                <a:xfrm rot="-3180000">
                  <a:off x="5298" y="895"/>
                  <a:ext cx="169" cy="122"/>
                </a:xfrm>
                <a:custGeom>
                  <a:avLst/>
                  <a:gdLst/>
                  <a:ahLst/>
                  <a:cxnLst/>
                  <a:rect l="l" t="t" r="r" b="b"/>
                  <a:pathLst>
                    <a:path w="673" h="342" extrusionOk="0">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2" name="Google Shape;92;p19"/>
                <p:cNvSpPr/>
                <p:nvPr/>
              </p:nvSpPr>
              <p:spPr>
                <a:xfrm rot="-3180000">
                  <a:off x="5253" y="804"/>
                  <a:ext cx="181" cy="144"/>
                </a:xfrm>
                <a:custGeom>
                  <a:avLst/>
                  <a:gdLst/>
                  <a:ahLst/>
                  <a:cxnLst/>
                  <a:rect l="l" t="t" r="r" b="b"/>
                  <a:pathLst>
                    <a:path w="716" h="403" extrusionOk="0">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3" name="Google Shape;93;p19"/>
                <p:cNvSpPr/>
                <p:nvPr/>
              </p:nvSpPr>
              <p:spPr>
                <a:xfrm rot="-3180000">
                  <a:off x="4985" y="210"/>
                  <a:ext cx="181" cy="147"/>
                </a:xfrm>
                <a:custGeom>
                  <a:avLst/>
                  <a:gdLst/>
                  <a:ahLst/>
                  <a:cxnLst/>
                  <a:rect l="l" t="t" r="r" b="b"/>
                  <a:pathLst>
                    <a:path w="717" h="411" extrusionOk="0">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4" name="Google Shape;94;p19"/>
                <p:cNvSpPr/>
                <p:nvPr/>
              </p:nvSpPr>
              <p:spPr>
                <a:xfrm rot="-3180000">
                  <a:off x="4949" y="140"/>
                  <a:ext cx="179" cy="138"/>
                </a:xfrm>
                <a:custGeom>
                  <a:avLst/>
                  <a:gdLst/>
                  <a:ahLst/>
                  <a:cxnLst/>
                  <a:rect l="l" t="t" r="r" b="b"/>
                  <a:pathLst>
                    <a:path w="709" h="386" extrusionOk="0">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cxnSp>
          <p:nvCxnSpPr>
            <p:cNvPr id="95" name="Google Shape;95;p19"/>
            <p:cNvCxnSpPr/>
            <p:nvPr/>
          </p:nvCxnSpPr>
          <p:spPr>
            <a:xfrm>
              <a:off x="4870" y="84"/>
              <a:ext cx="42" cy="96"/>
            </a:xfrm>
            <a:prstGeom prst="straightConnector1">
              <a:avLst/>
            </a:prstGeom>
            <a:noFill/>
            <a:ln w="38100" cap="flat" cmpd="sng">
              <a:solidFill>
                <a:schemeClr val="accent2"/>
              </a:solidFill>
              <a:prstDash val="solid"/>
              <a:miter lim="800000"/>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1865312" y="2276475"/>
            <a:ext cx="5969000" cy="2201862"/>
          </a:xfrm>
          <a:prstGeom prst="rect">
            <a:avLst/>
          </a:prstGeom>
          <a:noFill/>
          <a:ln>
            <a:noFill/>
          </a:ln>
          <a:effectLst>
            <a:outerShdw blurRad="63500" dist="45790" dir="2021404">
              <a:schemeClr val="lt2"/>
            </a:outerShdw>
          </a:effectLst>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2"/>
              </a:buClr>
              <a:buSzPts val="4400"/>
              <a:buFont typeface="Comic Sans MS"/>
              <a:buNone/>
            </a:pPr>
            <a:r>
              <a:rPr lang="en-US" sz="4400" b="0" i="0" u="none" dirty="0">
                <a:solidFill>
                  <a:schemeClr val="dk2"/>
                </a:solidFill>
                <a:latin typeface="SassoonCRInfant" panose="00000400000000000000" pitchFamily="2" charset="0"/>
                <a:sym typeface="Comic Sans MS"/>
              </a:rPr>
              <a:t>Meet the Teacher</a:t>
            </a:r>
            <a:br>
              <a:rPr lang="en-US" sz="4400" b="0" i="0" u="none" dirty="0">
                <a:solidFill>
                  <a:schemeClr val="dk2"/>
                </a:solidFill>
                <a:latin typeface="SassoonCRInfant" panose="00000400000000000000" pitchFamily="2" charset="0"/>
                <a:sym typeface="Comic Sans MS"/>
              </a:rPr>
            </a:br>
            <a:r>
              <a:rPr lang="en-US" sz="4400" b="0" i="0" u="none" dirty="0">
                <a:solidFill>
                  <a:schemeClr val="dk2"/>
                </a:solidFill>
                <a:latin typeface="SassoonCRInfant" panose="00000400000000000000" pitchFamily="2" charset="0"/>
                <a:sym typeface="Comic Sans MS"/>
              </a:rPr>
              <a:t>Phase 3</a:t>
            </a:r>
            <a:br>
              <a:rPr lang="en-US" sz="4400" b="0" i="0" u="none" dirty="0">
                <a:solidFill>
                  <a:schemeClr val="dk2"/>
                </a:solidFill>
                <a:latin typeface="SassoonCRInfant" panose="00000400000000000000" pitchFamily="2" charset="0"/>
                <a:sym typeface="Comic Sans MS"/>
              </a:rPr>
            </a:br>
            <a:r>
              <a:rPr lang="en-US" sz="4400" b="0" i="0" u="none" dirty="0">
                <a:solidFill>
                  <a:schemeClr val="dk2"/>
                </a:solidFill>
                <a:latin typeface="SassoonCRInfant" panose="00000400000000000000" pitchFamily="2" charset="0"/>
                <a:sym typeface="Comic Sans MS"/>
              </a:rPr>
              <a:t>Year </a:t>
            </a:r>
            <a:r>
              <a:rPr lang="en-US" dirty="0">
                <a:latin typeface="SassoonCRInfant" panose="00000400000000000000" pitchFamily="2" charset="0"/>
              </a:rPr>
              <a:t>6</a:t>
            </a:r>
            <a:endParaRPr dirty="0">
              <a:latin typeface="SassoonCRInfant" panose="00000400000000000000" pitchFamily="2" charset="0"/>
            </a:endParaRPr>
          </a:p>
        </p:txBody>
      </p:sp>
      <p:sp>
        <p:nvSpPr>
          <p:cNvPr id="165" name="Google Shape;165;p1"/>
          <p:cNvSpPr txBox="1">
            <a:spLocks noGrp="1"/>
          </p:cNvSpPr>
          <p:nvPr>
            <p:ph type="subTitle" idx="1"/>
          </p:nvPr>
        </p:nvSpPr>
        <p:spPr>
          <a:xfrm>
            <a:off x="1801812" y="5854700"/>
            <a:ext cx="6032500" cy="1003300"/>
          </a:xfrm>
          <a:prstGeom prst="rect">
            <a:avLst/>
          </a:prstGeom>
          <a:noFill/>
          <a:ln>
            <a:noFill/>
          </a:ln>
        </p:spPr>
        <p:txBody>
          <a:bodyPr spcFirstLastPara="1" wrap="square" lIns="91425" tIns="45700" rIns="91425" bIns="45700" anchor="t" anchorCtr="0">
            <a:noAutofit/>
          </a:bodyPr>
          <a:lstStyle/>
          <a:p>
            <a:pPr marL="0" lvl="0" indent="0">
              <a:lnSpc>
                <a:spcPct val="90000"/>
              </a:lnSpc>
              <a:spcBef>
                <a:spcPts val="0"/>
              </a:spcBef>
            </a:pPr>
            <a:r>
              <a:rPr lang="en-GB" dirty="0" smtClean="0">
                <a:latin typeface="SassoonCRInfant" panose="00000400000000000000" pitchFamily="2" charset="0"/>
              </a:rPr>
              <a:t>Monday </a:t>
            </a:r>
            <a:r>
              <a:rPr lang="en-GB" dirty="0" smtClean="0">
                <a:latin typeface="SassoonCRInfant" panose="00000400000000000000" pitchFamily="2" charset="0"/>
              </a:rPr>
              <a:t>30</a:t>
            </a:r>
            <a:r>
              <a:rPr lang="en-GB" baseline="30000" dirty="0" smtClean="0">
                <a:latin typeface="SassoonCRInfant" panose="00000400000000000000" pitchFamily="2" charset="0"/>
              </a:rPr>
              <a:t>th</a:t>
            </a:r>
            <a:r>
              <a:rPr lang="en-GB" dirty="0" smtClean="0">
                <a:latin typeface="SassoonCRInfant" panose="00000400000000000000" pitchFamily="2" charset="0"/>
              </a:rPr>
              <a:t> June 2025</a:t>
            </a:r>
            <a:endParaRPr lang="en-GB" dirty="0">
              <a:latin typeface="SassoonCRInfant" panose="00000400000000000000" pitchFamily="2" charset="0"/>
            </a:endParaRPr>
          </a:p>
          <a:p>
            <a:pPr marL="0" lvl="0" indent="0">
              <a:lnSpc>
                <a:spcPct val="90000"/>
              </a:lnSpc>
            </a:pPr>
            <a:r>
              <a:rPr lang="en-GB" dirty="0" smtClean="0">
                <a:latin typeface="SassoonCRInfant" panose="00000400000000000000" pitchFamily="2" charset="0"/>
              </a:rPr>
              <a:t>Tuesday </a:t>
            </a:r>
            <a:r>
              <a:rPr lang="en-GB" dirty="0" smtClean="0">
                <a:latin typeface="SassoonCRInfant" panose="00000400000000000000" pitchFamily="2" charset="0"/>
              </a:rPr>
              <a:t>1</a:t>
            </a:r>
            <a:r>
              <a:rPr lang="en-GB" baseline="30000" dirty="0" smtClean="0">
                <a:latin typeface="SassoonCRInfant" panose="00000400000000000000" pitchFamily="2" charset="0"/>
              </a:rPr>
              <a:t>st</a:t>
            </a:r>
            <a:r>
              <a:rPr lang="en-GB" dirty="0" smtClean="0">
                <a:latin typeface="SassoonCRInfant" panose="00000400000000000000" pitchFamily="2" charset="0"/>
              </a:rPr>
              <a:t> </a:t>
            </a:r>
            <a:r>
              <a:rPr lang="en-GB" dirty="0">
                <a:latin typeface="SassoonCRInfant" panose="00000400000000000000" pitchFamily="2" charset="0"/>
              </a:rPr>
              <a:t>July </a:t>
            </a:r>
            <a:r>
              <a:rPr lang="en-GB" dirty="0" smtClean="0">
                <a:latin typeface="SassoonCRInfant" panose="00000400000000000000" pitchFamily="2" charset="0"/>
              </a:rPr>
              <a:t>2025</a:t>
            </a:r>
            <a:endParaRPr lang="en-GB" dirty="0">
              <a:latin typeface="SassoonCRInfant" panose="00000400000000000000"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0"/>
          <p:cNvSpPr txBox="1">
            <a:spLocks noGrp="1"/>
          </p:cNvSpPr>
          <p:nvPr>
            <p:ph type="title"/>
          </p:nvPr>
        </p:nvSpPr>
        <p:spPr>
          <a:xfrm>
            <a:off x="685800" y="152400"/>
            <a:ext cx="6870700" cy="75565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000"/>
              <a:buFont typeface="Comic Sans MS"/>
              <a:buNone/>
            </a:pPr>
            <a:r>
              <a:rPr lang="en-US" sz="4000" b="1" i="0" u="sng" dirty="0">
                <a:solidFill>
                  <a:schemeClr val="dk1"/>
                </a:solidFill>
                <a:latin typeface="SassoonCRInfant" panose="00000400000000000000" pitchFamily="2" charset="0"/>
                <a:sym typeface="Comic Sans MS"/>
              </a:rPr>
              <a:t>Office Items</a:t>
            </a:r>
            <a:endParaRPr dirty="0">
              <a:latin typeface="SassoonCRInfant" panose="00000400000000000000" pitchFamily="2" charset="0"/>
            </a:endParaRPr>
          </a:p>
        </p:txBody>
      </p:sp>
      <p:sp>
        <p:nvSpPr>
          <p:cNvPr id="228" name="Google Shape;228;p10"/>
          <p:cNvSpPr txBox="1">
            <a:spLocks noGrp="1"/>
          </p:cNvSpPr>
          <p:nvPr>
            <p:ph type="body" idx="1"/>
          </p:nvPr>
        </p:nvSpPr>
        <p:spPr>
          <a:xfrm>
            <a:off x="250826" y="981075"/>
            <a:ext cx="8357466" cy="554355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Photographs: Please update your photo permissions on the form provided in early </a:t>
            </a:r>
            <a:r>
              <a:rPr lang="en-US" sz="2800" b="0" i="0" u="none" dirty="0" smtClean="0">
                <a:solidFill>
                  <a:schemeClr val="dk1"/>
                </a:solidFill>
                <a:latin typeface="SassoonCRInfant" panose="00000400000000000000" pitchFamily="2" charset="0"/>
                <a:sym typeface="Comic Sans MS"/>
              </a:rPr>
              <a:t>September </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Contact details: are your numbers correct?</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Dinner money: </a:t>
            </a:r>
            <a:r>
              <a:rPr lang="en-US" sz="2800" b="0" i="0" u="none" dirty="0" smtClean="0">
                <a:solidFill>
                  <a:schemeClr val="dk1"/>
                </a:solidFill>
                <a:latin typeface="SassoonCRInfant" panose="00000400000000000000" pitchFamily="2" charset="0"/>
                <a:sym typeface="Comic Sans MS"/>
              </a:rPr>
              <a:t>pay </a:t>
            </a:r>
            <a:r>
              <a:rPr lang="en-US" sz="2800" b="0" i="0" u="none" dirty="0">
                <a:solidFill>
                  <a:schemeClr val="dk1"/>
                </a:solidFill>
                <a:latin typeface="SassoonCRInfant" panose="00000400000000000000" pitchFamily="2" charset="0"/>
                <a:sym typeface="Comic Sans MS"/>
              </a:rPr>
              <a:t>via Arbor</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Medicine – ALL must be signed in at the Office (even skin creams/cough sweets!)</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The Office is staffed from 8.00am and is open from 8.30am</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1"/>
          <p:cNvSpPr txBox="1"/>
          <p:nvPr/>
        </p:nvSpPr>
        <p:spPr>
          <a:xfrm>
            <a:off x="457200" y="273050"/>
            <a:ext cx="3008312" cy="1162050"/>
          </a:xfrm>
          <a:prstGeom prst="rect">
            <a:avLst/>
          </a:prstGeom>
          <a:noFill/>
          <a:ln>
            <a:noFill/>
          </a:ln>
        </p:spPr>
        <p:txBody>
          <a:bodyPr spcFirstLastPara="1" wrap="square" lIns="91425" tIns="45700" rIns="91425" bIns="45700" anchor="b" anchorCtr="0">
            <a:normAutofit/>
          </a:bodyPr>
          <a:lstStyle/>
          <a:p>
            <a:pPr marL="0" marR="0" lvl="0" indent="0" algn="ctr" rtl="0">
              <a:lnSpc>
                <a:spcPct val="100000"/>
              </a:lnSpc>
              <a:spcBef>
                <a:spcPts val="0"/>
              </a:spcBef>
              <a:spcAft>
                <a:spcPts val="0"/>
              </a:spcAft>
              <a:buClr>
                <a:schemeClr val="dk1"/>
              </a:buClr>
              <a:buSzPts val="3200"/>
              <a:buFont typeface="Comic Sans MS"/>
              <a:buNone/>
            </a:pPr>
            <a:r>
              <a:rPr lang="en-US" sz="3200" b="0" i="0" u="none" dirty="0" err="1">
                <a:solidFill>
                  <a:schemeClr val="dk1"/>
                </a:solidFill>
                <a:latin typeface="SassoonCRInfant" panose="00000400000000000000" pitchFamily="2" charset="0"/>
                <a:ea typeface="Comic Sans MS"/>
                <a:cs typeface="Comic Sans MS"/>
                <a:sym typeface="Comic Sans MS"/>
              </a:rPr>
              <a:t>Behaviour</a:t>
            </a:r>
            <a:r>
              <a:rPr lang="en-US" sz="3200" b="0" i="0" u="none" dirty="0">
                <a:solidFill>
                  <a:schemeClr val="dk1"/>
                </a:solidFill>
                <a:latin typeface="SassoonCRInfant" panose="00000400000000000000" pitchFamily="2" charset="0"/>
                <a:ea typeface="Comic Sans MS"/>
                <a:cs typeface="Comic Sans MS"/>
                <a:sym typeface="Comic Sans MS"/>
              </a:rPr>
              <a:t> Ladders</a:t>
            </a:r>
            <a:endParaRPr dirty="0">
              <a:latin typeface="SassoonCRInfant" panose="00000400000000000000" pitchFamily="2" charset="0"/>
            </a:endParaRPr>
          </a:p>
        </p:txBody>
      </p:sp>
      <p:sp>
        <p:nvSpPr>
          <p:cNvPr id="235" name="Google Shape;235;p11"/>
          <p:cNvSpPr txBox="1"/>
          <p:nvPr/>
        </p:nvSpPr>
        <p:spPr>
          <a:xfrm>
            <a:off x="0" y="1607398"/>
            <a:ext cx="3652404" cy="5089525"/>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Structure, sanctions and rewards are the same across the whole school. </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Children should be ‘Green’ – demonstrating </a:t>
            </a:r>
            <a:r>
              <a:rPr lang="en-US" b="0" i="0" u="none" dirty="0" err="1">
                <a:solidFill>
                  <a:schemeClr val="dk1"/>
                </a:solidFill>
                <a:latin typeface="SassoonCRInfant" panose="00000400000000000000" pitchFamily="2" charset="0"/>
                <a:ea typeface="Comic Sans MS"/>
                <a:cs typeface="Comic Sans MS"/>
                <a:sym typeface="Comic Sans MS"/>
              </a:rPr>
              <a:t>behaviours</a:t>
            </a:r>
            <a:r>
              <a:rPr lang="en-US" b="0" i="0" u="none" dirty="0">
                <a:solidFill>
                  <a:schemeClr val="dk1"/>
                </a:solidFill>
                <a:latin typeface="SassoonCRInfant" panose="00000400000000000000" pitchFamily="2" charset="0"/>
                <a:ea typeface="Comic Sans MS"/>
                <a:cs typeface="Comic Sans MS"/>
                <a:sym typeface="Comic Sans MS"/>
              </a:rPr>
              <a:t> that are expected at all times.</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Children behaving ‘above and beyond’ expectation will be rewarded as shown in the ‘Silver’ and ‘Gold’ sections of the ladder.  </a:t>
            </a:r>
            <a:endParaRPr lang="en-US" b="0" i="0" u="none" dirty="0" smtClean="0">
              <a:solidFill>
                <a:schemeClr val="dk1"/>
              </a:solidFill>
              <a:latin typeface="SassoonCRInfant" panose="00000400000000000000" pitchFamily="2" charset="0"/>
              <a:ea typeface="Comic Sans MS"/>
              <a:cs typeface="Comic Sans MS"/>
              <a:sym typeface="Comic Sans MS"/>
            </a:endParaRPr>
          </a:p>
          <a:p>
            <a:pPr marL="285750" marR="0" lvl="0" indent="-285750" algn="l" rtl="0">
              <a:lnSpc>
                <a:spcPct val="100000"/>
              </a:lnSpc>
              <a:spcBef>
                <a:spcPts val="240"/>
              </a:spcBef>
              <a:spcAft>
                <a:spcPts val="0"/>
              </a:spcAft>
              <a:buClr>
                <a:schemeClr val="dk1"/>
              </a:buClr>
              <a:buSzPts val="1200"/>
              <a:buFont typeface="Comic Sans MS"/>
              <a:buChar char="•"/>
            </a:pPr>
            <a:r>
              <a:rPr lang="en-US" dirty="0" smtClean="0">
                <a:solidFill>
                  <a:schemeClr val="dk1"/>
                </a:solidFill>
                <a:latin typeface="SassoonCRInfant" panose="00000400000000000000" pitchFamily="2" charset="0"/>
                <a:sym typeface="Comic Sans MS"/>
              </a:rPr>
              <a:t>Those children consistently on ‘Green’ all week will move to the shooting star to receive a house point</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Negative </a:t>
            </a:r>
            <a:r>
              <a:rPr lang="en-US" b="0" i="0" u="none" dirty="0" err="1">
                <a:solidFill>
                  <a:schemeClr val="dk1"/>
                </a:solidFill>
                <a:latin typeface="SassoonCRInfant" panose="00000400000000000000" pitchFamily="2" charset="0"/>
                <a:ea typeface="Comic Sans MS"/>
                <a:cs typeface="Comic Sans MS"/>
                <a:sym typeface="Comic Sans MS"/>
              </a:rPr>
              <a:t>behaviours</a:t>
            </a:r>
            <a:r>
              <a:rPr lang="en-US" b="0" i="0" u="none" dirty="0">
                <a:solidFill>
                  <a:schemeClr val="dk1"/>
                </a:solidFill>
                <a:latin typeface="SassoonCRInfant" panose="00000400000000000000" pitchFamily="2" charset="0"/>
                <a:ea typeface="Comic Sans MS"/>
                <a:cs typeface="Comic Sans MS"/>
                <a:sym typeface="Comic Sans MS"/>
              </a:rPr>
              <a:t> will have consequences as outlined on the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ladder, in line with the type of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and the age of the child. </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Some children may still have individual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plans </a:t>
            </a:r>
            <a:r>
              <a:rPr lang="en-US" b="1" i="0" u="none" dirty="0">
                <a:solidFill>
                  <a:schemeClr val="dk1"/>
                </a:solidFill>
                <a:latin typeface="SassoonCRInfant" panose="00000400000000000000" pitchFamily="2" charset="0"/>
                <a:ea typeface="Comic Sans MS"/>
                <a:cs typeface="Comic Sans MS"/>
                <a:sym typeface="Comic Sans MS"/>
              </a:rPr>
              <a:t>in addition </a:t>
            </a:r>
            <a:r>
              <a:rPr lang="en-US" b="0" i="0" u="none" dirty="0">
                <a:solidFill>
                  <a:schemeClr val="dk1"/>
                </a:solidFill>
                <a:latin typeface="SassoonCRInfant" panose="00000400000000000000" pitchFamily="2" charset="0"/>
                <a:ea typeface="Comic Sans MS"/>
                <a:cs typeface="Comic Sans MS"/>
                <a:sym typeface="Comic Sans MS"/>
              </a:rPr>
              <a:t>to our whole school policy. </a:t>
            </a:r>
            <a:endParaRPr dirty="0">
              <a:latin typeface="SassoonCRInfant" panose="00000400000000000000" pitchFamily="2" charset="0"/>
            </a:endParaRPr>
          </a:p>
        </p:txBody>
      </p:sp>
      <p:pic>
        <p:nvPicPr>
          <p:cNvPr id="2" name="Picture 1"/>
          <p:cNvPicPr>
            <a:picLocks noChangeAspect="1"/>
          </p:cNvPicPr>
          <p:nvPr/>
        </p:nvPicPr>
        <p:blipFill>
          <a:blip r:embed="rId3"/>
          <a:stretch>
            <a:fillRect/>
          </a:stretch>
        </p:blipFill>
        <p:spPr>
          <a:xfrm>
            <a:off x="3652404" y="273050"/>
            <a:ext cx="4595669" cy="642387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2"/>
          <p:cNvSpPr txBox="1">
            <a:spLocks noGrp="1"/>
          </p:cNvSpPr>
          <p:nvPr>
            <p:ph type="title"/>
          </p:nvPr>
        </p:nvSpPr>
        <p:spPr>
          <a:xfrm>
            <a:off x="685800" y="15240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Uniform</a:t>
            </a:r>
            <a:endParaRPr dirty="0">
              <a:latin typeface="SassoonCRInfant" panose="00000400000000000000" pitchFamily="2" charset="0"/>
            </a:endParaRPr>
          </a:p>
        </p:txBody>
      </p:sp>
      <p:sp>
        <p:nvSpPr>
          <p:cNvPr id="243" name="Google Shape;243;p12"/>
          <p:cNvSpPr txBox="1">
            <a:spLocks noGrp="1"/>
          </p:cNvSpPr>
          <p:nvPr>
            <p:ph type="body" idx="1"/>
          </p:nvPr>
        </p:nvSpPr>
        <p:spPr>
          <a:xfrm>
            <a:off x="94095" y="1089457"/>
            <a:ext cx="8054109" cy="518477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Pupils should be wearing the correct uniform for school </a:t>
            </a:r>
            <a:r>
              <a:rPr lang="en-US" sz="2400" b="0" i="0" u="none" dirty="0" smtClean="0">
                <a:solidFill>
                  <a:schemeClr val="dk1"/>
                </a:solidFill>
                <a:latin typeface="SassoonCRInfant" panose="00000400000000000000" pitchFamily="2" charset="0"/>
                <a:sym typeface="Comic Sans MS"/>
              </a:rPr>
              <a:t>at </a:t>
            </a:r>
            <a:r>
              <a:rPr lang="en-US" sz="2400" b="0" i="0" u="none" dirty="0">
                <a:solidFill>
                  <a:schemeClr val="dk1"/>
                </a:solidFill>
                <a:latin typeface="SassoonCRInfant" panose="00000400000000000000" pitchFamily="2" charset="0"/>
                <a:sym typeface="Comic Sans MS"/>
              </a:rPr>
              <a:t>all times (unless there is a valid reason that has been shared with the class teacher by an adult). </a:t>
            </a: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All children need to wear </a:t>
            </a:r>
            <a:r>
              <a:rPr lang="en-US" sz="2400" b="1" i="0" u="none" dirty="0">
                <a:solidFill>
                  <a:schemeClr val="dk1"/>
                </a:solidFill>
                <a:latin typeface="SassoonCRInfant" panose="00000400000000000000" pitchFamily="2" charset="0"/>
                <a:sym typeface="Comic Sans MS"/>
              </a:rPr>
              <a:t>shoes</a:t>
            </a:r>
            <a:r>
              <a:rPr lang="en-US" sz="2400" b="0" i="0" u="none" dirty="0">
                <a:solidFill>
                  <a:schemeClr val="dk1"/>
                </a:solidFill>
                <a:latin typeface="SassoonCRInfant" panose="00000400000000000000" pitchFamily="2" charset="0"/>
                <a:sym typeface="Comic Sans MS"/>
              </a:rPr>
              <a:t> and not black trainers. </a:t>
            </a: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Pupils should not be wearing nail varnish or make-up for school</a:t>
            </a:r>
            <a:r>
              <a:rPr lang="en-US" sz="2400" b="0" i="0" u="none" dirty="0" smtClean="0">
                <a:solidFill>
                  <a:schemeClr val="dk1"/>
                </a:solidFill>
                <a:latin typeface="SassoonCRInfant" panose="00000400000000000000" pitchFamily="2" charset="0"/>
                <a:sym typeface="Comic Sans MS"/>
              </a:rPr>
              <a:t>.</a:t>
            </a:r>
          </a:p>
          <a:p>
            <a:pPr marL="342900" lvl="0" indent="-342900" algn="l" rtl="0">
              <a:lnSpc>
                <a:spcPct val="100000"/>
              </a:lnSpc>
              <a:spcBef>
                <a:spcPts val="480"/>
              </a:spcBef>
              <a:spcAft>
                <a:spcPts val="0"/>
              </a:spcAft>
              <a:buClr>
                <a:schemeClr val="dk1"/>
              </a:buClr>
              <a:buSzPts val="2400"/>
              <a:buFont typeface="Comic Sans MS"/>
              <a:buChar char="•"/>
            </a:pP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None/>
            </a:pPr>
            <a:r>
              <a:rPr lang="en-US" sz="2400" b="1" i="0" u="sng" dirty="0">
                <a:solidFill>
                  <a:schemeClr val="dk1"/>
                </a:solidFill>
                <a:latin typeface="SassoonCRInfant" panose="00000400000000000000" pitchFamily="2" charset="0"/>
                <a:sym typeface="Comic Sans MS"/>
              </a:rPr>
              <a:t>PE KIT:</a:t>
            </a:r>
            <a:endParaRPr sz="2400" b="1" i="0" u="sng" dirty="0">
              <a:solidFill>
                <a:schemeClr val="dk1"/>
              </a:solidFill>
              <a:latin typeface="SassoonCRInfant" panose="00000400000000000000" pitchFamily="2" charset="0"/>
              <a:sym typeface="Comic Sans MS"/>
            </a:endParaRPr>
          </a:p>
          <a:p>
            <a:pPr marL="342900" lvl="0" indent="-342900" algn="l" rtl="0">
              <a:lnSpc>
                <a:spcPct val="100000"/>
              </a:lnSpc>
              <a:spcBef>
                <a:spcPts val="480"/>
              </a:spcBef>
              <a:spcAft>
                <a:spcPts val="0"/>
              </a:spcAft>
              <a:buClr>
                <a:schemeClr val="dk1"/>
              </a:buClr>
              <a:buSzPts val="2400"/>
              <a:buFont typeface="Comic Sans MS"/>
              <a:buChar char="•"/>
            </a:pPr>
            <a:r>
              <a:rPr lang="en-US" sz="2400" dirty="0" smtClean="0">
                <a:solidFill>
                  <a:schemeClr val="bg2"/>
                </a:solidFill>
                <a:latin typeface="SassoonCRInfant" panose="00000400000000000000" pitchFamily="2" charset="0"/>
              </a:rPr>
              <a:t>Pupils </a:t>
            </a:r>
            <a:r>
              <a:rPr lang="en-US" sz="2400" dirty="0" smtClean="0">
                <a:solidFill>
                  <a:schemeClr val="bg2"/>
                </a:solidFill>
                <a:latin typeface="SassoonCRInfant" panose="00000400000000000000" pitchFamily="2" charset="0"/>
              </a:rPr>
              <a:t>can come to school wearing their PE kit on their PE days.</a:t>
            </a:r>
            <a:endParaRPr dirty="0">
              <a:solidFill>
                <a:schemeClr val="bg2"/>
              </a:solidFill>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3"/>
          <p:cNvSpPr txBox="1">
            <a:spLocks noGrp="1"/>
          </p:cNvSpPr>
          <p:nvPr>
            <p:ph type="title"/>
          </p:nvPr>
        </p:nvSpPr>
        <p:spPr>
          <a:xfrm>
            <a:off x="685800" y="15240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Food and Drink</a:t>
            </a:r>
            <a:endParaRPr dirty="0">
              <a:latin typeface="SassoonCRInfant" panose="00000400000000000000" pitchFamily="2" charset="0"/>
            </a:endParaRPr>
          </a:p>
        </p:txBody>
      </p:sp>
      <p:sp>
        <p:nvSpPr>
          <p:cNvPr id="250" name="Google Shape;250;p13"/>
          <p:cNvSpPr txBox="1">
            <a:spLocks noGrp="1"/>
          </p:cNvSpPr>
          <p:nvPr>
            <p:ph type="body" idx="1"/>
          </p:nvPr>
        </p:nvSpPr>
        <p:spPr>
          <a:xfrm>
            <a:off x="277091" y="1196975"/>
            <a:ext cx="8103321" cy="42338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Morning snack – fresh or dried fruit or vegetable – NO cereal bars, fruit bars, fruit flakes, fruit winders etc. </a:t>
            </a:r>
            <a:endParaRPr dirty="0">
              <a:latin typeface="SassoonCRInfant" panose="00000400000000000000" pitchFamily="2" charset="0"/>
            </a:endParaRPr>
          </a:p>
          <a:p>
            <a:pPr marL="342900" lvl="0" indent="-342900" algn="l" rtl="0">
              <a:lnSpc>
                <a:spcPct val="100000"/>
              </a:lnSpc>
              <a:spcBef>
                <a:spcPts val="64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NUT </a:t>
            </a:r>
            <a:r>
              <a:rPr lang="en-US" sz="3200" b="0" i="0" u="none" dirty="0" smtClean="0">
                <a:solidFill>
                  <a:schemeClr val="dk1"/>
                </a:solidFill>
                <a:latin typeface="SassoonCRInfant" panose="00000400000000000000" pitchFamily="2" charset="0"/>
                <a:sym typeface="Comic Sans MS"/>
              </a:rPr>
              <a:t>AND SEED FREE </a:t>
            </a:r>
            <a:endParaRPr dirty="0">
              <a:latin typeface="SassoonCRInfant" panose="00000400000000000000" pitchFamily="2" charset="0"/>
            </a:endParaRPr>
          </a:p>
          <a:p>
            <a:pPr marL="342900" lvl="0" indent="-342900" algn="l" rtl="0">
              <a:lnSpc>
                <a:spcPct val="100000"/>
              </a:lnSpc>
              <a:spcBef>
                <a:spcPts val="64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NAMED water bottle – sports cap is best to avoid spillages.  </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14"/>
          <p:cNvSpPr txBox="1">
            <a:spLocks noGrp="1"/>
          </p:cNvSpPr>
          <p:nvPr>
            <p:ph type="title"/>
          </p:nvPr>
        </p:nvSpPr>
        <p:spPr>
          <a:xfrm>
            <a:off x="684212" y="-17145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Home Learning</a:t>
            </a:r>
            <a:endParaRPr dirty="0">
              <a:latin typeface="SassoonCRInfant" panose="00000400000000000000" pitchFamily="2" charset="0"/>
            </a:endParaRPr>
          </a:p>
        </p:txBody>
      </p:sp>
      <p:sp>
        <p:nvSpPr>
          <p:cNvPr id="257" name="Google Shape;257;p14"/>
          <p:cNvSpPr txBox="1">
            <a:spLocks noGrp="1"/>
          </p:cNvSpPr>
          <p:nvPr>
            <p:ph type="body" idx="1"/>
          </p:nvPr>
        </p:nvSpPr>
        <p:spPr>
          <a:xfrm>
            <a:off x="0" y="728650"/>
            <a:ext cx="8545500" cy="367709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Reading as often as possible with an adult signing the Yellow Log </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smtClean="0">
                <a:solidFill>
                  <a:schemeClr val="dk1"/>
                </a:solidFill>
                <a:latin typeface="SassoonCRInfant" panose="00000400000000000000" pitchFamily="2" charset="0"/>
                <a:sym typeface="Comic Sans MS"/>
              </a:rPr>
              <a:t>Spellings sent out each term but these are not tested. </a:t>
            </a: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smtClean="0">
                <a:solidFill>
                  <a:schemeClr val="dk1"/>
                </a:solidFill>
                <a:latin typeface="SassoonCRInfant" panose="00000400000000000000" pitchFamily="2" charset="0"/>
                <a:sym typeface="Comic Sans MS"/>
              </a:rPr>
              <a:t>TTRS </a:t>
            </a:r>
            <a:r>
              <a:rPr lang="en-US" sz="2000" b="0" i="0" u="none" dirty="0">
                <a:solidFill>
                  <a:schemeClr val="dk1"/>
                </a:solidFill>
                <a:latin typeface="SassoonCRInfant" panose="00000400000000000000" pitchFamily="2" charset="0"/>
                <a:sym typeface="Comic Sans MS"/>
              </a:rPr>
              <a:t>– password will be put on home-school log</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Time to Talk (Spring Term)</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New Home Learning grids will be sent home for each topic at the start of each </a:t>
            </a:r>
            <a:r>
              <a:rPr lang="en-US" sz="2000" b="1" i="0" u="sng" dirty="0">
                <a:solidFill>
                  <a:schemeClr val="dk1"/>
                </a:solidFill>
                <a:latin typeface="SassoonCRInfant" panose="00000400000000000000" pitchFamily="2" charset="0"/>
                <a:sym typeface="Comic Sans MS"/>
              </a:rPr>
              <a:t>term</a:t>
            </a:r>
            <a:r>
              <a:rPr lang="en-US" sz="2000" b="0" i="0" u="none" dirty="0">
                <a:solidFill>
                  <a:schemeClr val="dk1"/>
                </a:solidFill>
                <a:latin typeface="SassoonCRInfant" panose="00000400000000000000" pitchFamily="2" charset="0"/>
                <a:sym typeface="Comic Sans MS"/>
              </a:rPr>
              <a:t> and will be available on the school website. Children can choose </a:t>
            </a:r>
            <a:r>
              <a:rPr lang="en-US" sz="2000" b="1" i="0" u="sng" dirty="0">
                <a:solidFill>
                  <a:schemeClr val="dk1"/>
                </a:solidFill>
                <a:latin typeface="SassoonCRInfant" panose="00000400000000000000" pitchFamily="2" charset="0"/>
                <a:sym typeface="Comic Sans MS"/>
              </a:rPr>
              <a:t>one or more</a:t>
            </a:r>
            <a:r>
              <a:rPr lang="en-US" sz="2000" b="0" i="0" u="none" dirty="0">
                <a:solidFill>
                  <a:schemeClr val="dk1"/>
                </a:solidFill>
                <a:latin typeface="SassoonCRInfant" panose="00000400000000000000" pitchFamily="2" charset="0"/>
                <a:sym typeface="Comic Sans MS"/>
              </a:rPr>
              <a:t> pieces to complete each week but must hand in something each Friday. Any help or resources required, please see your child’s class teacher. </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There will be a weekly lunchtime homework club if this is helpful</a:t>
            </a:r>
            <a:r>
              <a:rPr lang="en-US" sz="2000" b="0" i="0" u="none" dirty="0" smtClean="0">
                <a:solidFill>
                  <a:schemeClr val="dk1"/>
                </a:solidFill>
                <a:latin typeface="SassoonCRInfant" panose="00000400000000000000" pitchFamily="2" charset="0"/>
                <a:sym typeface="Comic Sans MS"/>
              </a:rPr>
              <a:t>.</a:t>
            </a:r>
          </a:p>
          <a:p>
            <a:pPr marL="342900" lvl="0">
              <a:spcBef>
                <a:spcPts val="440"/>
              </a:spcBef>
              <a:buSzPts val="2200"/>
            </a:pPr>
            <a:r>
              <a:rPr lang="en-GB" sz="2000" dirty="0">
                <a:solidFill>
                  <a:schemeClr val="tx1"/>
                </a:solidFill>
                <a:latin typeface="SassoonCRInfant" panose="00000400000000000000" pitchFamily="2" charset="0"/>
              </a:rPr>
              <a:t>Pupils need to stick it in their home learning book when they bring the piece of learning to school.</a:t>
            </a:r>
            <a:endParaRPr sz="2000" dirty="0">
              <a:solidFill>
                <a:schemeClr val="tx1"/>
              </a:solidFill>
              <a:latin typeface="SassoonCRInfant" panose="00000400000000000000" pitchFamily="2" charset="0"/>
            </a:endParaRPr>
          </a:p>
        </p:txBody>
      </p:sp>
      <p:sp>
        <p:nvSpPr>
          <p:cNvPr id="2" name="TextBox 1"/>
          <p:cNvSpPr txBox="1"/>
          <p:nvPr/>
        </p:nvSpPr>
        <p:spPr>
          <a:xfrm>
            <a:off x="1911925" y="4477303"/>
            <a:ext cx="6744410" cy="2246769"/>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latin typeface="SassoonCRInfant" panose="00000400000000000000" pitchFamily="2" charset="0"/>
              </a:rPr>
              <a:t>Home learning will not be required on the first Friday after a holiday.</a:t>
            </a:r>
            <a:endParaRPr lang="en-GB" sz="2000" dirty="0">
              <a:latin typeface="SassoonCRInfant" panose="00000400000000000000" pitchFamily="2" charset="0"/>
            </a:endParaRPr>
          </a:p>
          <a:p>
            <a:pPr marL="285750" indent="-285750">
              <a:buFont typeface="Arial" panose="020B0604020202020204" pitchFamily="34" charset="0"/>
              <a:buChar char="•"/>
            </a:pPr>
            <a:r>
              <a:rPr lang="en-GB" sz="2000" dirty="0" smtClean="0">
                <a:latin typeface="SassoonCRInfant" panose="00000400000000000000" pitchFamily="2" charset="0"/>
              </a:rPr>
              <a:t>Children will be given one pass each term and then will receive a detention, at lunch time, if no home learning is handed in. </a:t>
            </a:r>
          </a:p>
          <a:p>
            <a:pPr marL="285750" indent="-285750">
              <a:buFont typeface="Arial" panose="020B0604020202020204" pitchFamily="34" charset="0"/>
              <a:buChar char="•"/>
            </a:pPr>
            <a:r>
              <a:rPr lang="en-GB" sz="2000" dirty="0" smtClean="0">
                <a:latin typeface="SassoonCRInfant" panose="00000400000000000000" pitchFamily="2" charset="0"/>
              </a:rPr>
              <a:t>Children will then need to provide the missing piece of home learning on the following Monday.</a:t>
            </a:r>
            <a:endParaRPr lang="en-GB" sz="2000"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15"/>
          <p:cNvSpPr txBox="1">
            <a:spLocks noGrp="1"/>
          </p:cNvSpPr>
          <p:nvPr>
            <p:ph type="title"/>
          </p:nvPr>
        </p:nvSpPr>
        <p:spPr>
          <a:xfrm>
            <a:off x="685800" y="152400"/>
            <a:ext cx="6870700" cy="11160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Trips and Visits</a:t>
            </a:r>
            <a:endParaRPr dirty="0">
              <a:latin typeface="SassoonCRInfant" panose="00000400000000000000" pitchFamily="2" charset="0"/>
            </a:endParaRPr>
          </a:p>
        </p:txBody>
      </p:sp>
      <p:sp>
        <p:nvSpPr>
          <p:cNvPr id="264" name="Google Shape;264;p15"/>
          <p:cNvSpPr txBox="1">
            <a:spLocks noGrp="1"/>
          </p:cNvSpPr>
          <p:nvPr>
            <p:ph type="body" idx="1"/>
          </p:nvPr>
        </p:nvSpPr>
        <p:spPr>
          <a:xfrm>
            <a:off x="179387" y="1828800"/>
            <a:ext cx="8202612" cy="3657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Comic Sans MS"/>
              <a:buChar char="•"/>
            </a:pPr>
            <a:r>
              <a:rPr lang="en-US" sz="3200" b="0" i="0" u="none" strike="noStrike" cap="none" dirty="0">
                <a:solidFill>
                  <a:schemeClr val="dk1"/>
                </a:solidFill>
                <a:latin typeface="SassoonCRInfant" panose="00000400000000000000" pitchFamily="2" charset="0"/>
                <a:sym typeface="Comic Sans MS"/>
              </a:rPr>
              <a:t>We aim to have a trip </a:t>
            </a:r>
            <a:r>
              <a:rPr lang="en-US" sz="3200" b="1" i="0" u="sng" strike="noStrike" cap="none" dirty="0">
                <a:solidFill>
                  <a:schemeClr val="dk1"/>
                </a:solidFill>
                <a:latin typeface="SassoonCRInfant" panose="00000400000000000000" pitchFamily="2" charset="0"/>
                <a:sym typeface="Comic Sans MS"/>
              </a:rPr>
              <a:t>or</a:t>
            </a:r>
            <a:r>
              <a:rPr lang="en-US" sz="3200" b="0" i="0" u="none" strike="noStrike" cap="none" dirty="0">
                <a:solidFill>
                  <a:schemeClr val="dk1"/>
                </a:solidFill>
                <a:latin typeface="SassoonCRInfant" panose="00000400000000000000" pitchFamily="2" charset="0"/>
                <a:sym typeface="Comic Sans MS"/>
              </a:rPr>
              <a:t> visiting group once a term – we will give as much notice for this as we can</a:t>
            </a:r>
            <a:r>
              <a:rPr lang="en-US" sz="3200" b="0" i="0" u="none" strike="noStrike" cap="none" dirty="0" smtClean="0">
                <a:solidFill>
                  <a:schemeClr val="dk1"/>
                </a:solidFill>
                <a:latin typeface="SassoonCRInfant" panose="00000400000000000000" pitchFamily="2" charset="0"/>
                <a:sym typeface="Comic Sans MS"/>
              </a:rPr>
              <a:t>.</a:t>
            </a:r>
          </a:p>
          <a:p>
            <a:pPr marL="342900" marR="0" lvl="0" indent="-342900" algn="l" rtl="0">
              <a:lnSpc>
                <a:spcPct val="100000"/>
              </a:lnSpc>
              <a:spcBef>
                <a:spcPts val="0"/>
              </a:spcBef>
              <a:spcAft>
                <a:spcPts val="0"/>
              </a:spcAft>
              <a:buClr>
                <a:schemeClr val="dk1"/>
              </a:buClr>
              <a:buSzPts val="3200"/>
              <a:buFont typeface="Comic Sans MS"/>
              <a:buChar char="•"/>
            </a:pPr>
            <a:r>
              <a:rPr lang="en-US" dirty="0" smtClean="0">
                <a:latin typeface="SassoonCRInfant" panose="00000400000000000000" pitchFamily="2" charset="0"/>
              </a:rPr>
              <a:t>Autumn – Hilltop; Anglian Water </a:t>
            </a:r>
          </a:p>
          <a:p>
            <a:pPr marL="342900" marR="0" lvl="0" indent="-342900" algn="l" rtl="0">
              <a:lnSpc>
                <a:spcPct val="100000"/>
              </a:lnSpc>
              <a:spcBef>
                <a:spcPts val="0"/>
              </a:spcBef>
              <a:spcAft>
                <a:spcPts val="0"/>
              </a:spcAft>
              <a:buClr>
                <a:schemeClr val="dk1"/>
              </a:buClr>
              <a:buSzPts val="3200"/>
              <a:buFont typeface="Comic Sans MS"/>
              <a:buChar char="•"/>
            </a:pPr>
            <a:r>
              <a:rPr lang="en-US" sz="3200" b="0" i="0" u="none" strike="noStrike" cap="none" dirty="0" smtClean="0">
                <a:solidFill>
                  <a:schemeClr val="dk1"/>
                </a:solidFill>
                <a:latin typeface="SassoonCRInfant" panose="00000400000000000000" pitchFamily="2" charset="0"/>
                <a:sym typeface="Comic Sans MS"/>
              </a:rPr>
              <a:t>Spring – Duxford </a:t>
            </a:r>
          </a:p>
          <a:p>
            <a:pPr marL="342900" marR="0" lvl="0" indent="-342900" algn="l" rtl="0">
              <a:lnSpc>
                <a:spcPct val="100000"/>
              </a:lnSpc>
              <a:spcBef>
                <a:spcPts val="0"/>
              </a:spcBef>
              <a:spcAft>
                <a:spcPts val="0"/>
              </a:spcAft>
              <a:buClr>
                <a:schemeClr val="dk1"/>
              </a:buClr>
              <a:buSzPts val="3200"/>
              <a:buFont typeface="Comic Sans MS"/>
              <a:buChar char="•"/>
            </a:pPr>
            <a:r>
              <a:rPr lang="en-US" dirty="0" smtClean="0">
                <a:latin typeface="SassoonCRInfant" panose="00000400000000000000" pitchFamily="2" charset="0"/>
              </a:rPr>
              <a:t>Summer – Crucial Crew</a:t>
            </a:r>
            <a:r>
              <a:rPr lang="en-US" sz="3200" b="0" i="0" u="none" strike="noStrike" cap="none" dirty="0" smtClean="0">
                <a:solidFill>
                  <a:schemeClr val="dk1"/>
                </a:solidFill>
                <a:latin typeface="SassoonCRInfant" panose="00000400000000000000" pitchFamily="2" charset="0"/>
                <a:sym typeface="Comic Sans MS"/>
              </a:rPr>
              <a:t> </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6"/>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7200"/>
              <a:buFont typeface="Comic Sans MS"/>
              <a:buNone/>
            </a:pPr>
            <a:r>
              <a:rPr lang="en-US" sz="7200" b="1" i="0" u="sng" dirty="0" smtClean="0">
                <a:solidFill>
                  <a:schemeClr val="dk1"/>
                </a:solidFill>
                <a:latin typeface="SassoonCRInfant" panose="00000400000000000000" pitchFamily="2" charset="0"/>
                <a:sym typeface="Comic Sans MS"/>
              </a:rPr>
              <a:t>100 experiences</a:t>
            </a:r>
            <a:endParaRPr dirty="0">
              <a:latin typeface="SassoonCRInfant" panose="00000400000000000000" pitchFamily="2" charset="0"/>
            </a:endParaRPr>
          </a:p>
        </p:txBody>
      </p:sp>
      <p:sp>
        <p:nvSpPr>
          <p:cNvPr id="271" name="Google Shape;271;p16"/>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p>
            <a:pPr marL="660400" indent="-457200">
              <a:spcBef>
                <a:spcPts val="0"/>
              </a:spcBef>
              <a:buSzPts val="3200"/>
            </a:pPr>
            <a:r>
              <a:rPr lang="en-GB" sz="3200" dirty="0" smtClean="0">
                <a:solidFill>
                  <a:schemeClr val="dk1"/>
                </a:solidFill>
                <a:latin typeface="SassoonCRInfant" panose="00000400000000000000" pitchFamily="2" charset="0"/>
                <a:sym typeface="Comic Sans MS"/>
              </a:rPr>
              <a:t>We have introduced 100 experiences before you leave Abbot’s Hall this year.</a:t>
            </a:r>
          </a:p>
          <a:p>
            <a:pPr marL="660400" indent="-457200">
              <a:spcBef>
                <a:spcPts val="0"/>
              </a:spcBef>
              <a:buSzPts val="3200"/>
            </a:pPr>
            <a:r>
              <a:rPr lang="en-GB" dirty="0" smtClean="0">
                <a:latin typeface="SassoonCRInfant" panose="00000400000000000000" pitchFamily="2" charset="0"/>
              </a:rPr>
              <a:t>Pupils have a booklet and we will ensure they have the opportunity to do all these experiences before they leave</a:t>
            </a:r>
            <a:r>
              <a:rPr lang="en-GB" dirty="0" smtClean="0">
                <a:latin typeface="SassoonCRInfant" panose="00000400000000000000" pitchFamily="2"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6"/>
          <p:cNvSpPr txBox="1">
            <a:spLocks noGrp="1"/>
          </p:cNvSpPr>
          <p:nvPr>
            <p:ph type="title"/>
          </p:nvPr>
        </p:nvSpPr>
        <p:spPr>
          <a:xfrm>
            <a:off x="685800" y="1454728"/>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7200"/>
              <a:buFont typeface="Comic Sans MS"/>
              <a:buNone/>
            </a:pPr>
            <a:r>
              <a:rPr lang="en-US" sz="7200" b="1" u="sng" dirty="0" smtClean="0">
                <a:latin typeface="SassoonCRInfant" panose="00000400000000000000" pitchFamily="2" charset="0"/>
              </a:rPr>
              <a:t>Questions?</a:t>
            </a:r>
            <a:endParaRPr dirty="0">
              <a:latin typeface="SassoonCRInfant" panose="00000400000000000000" pitchFamily="2" charset="0"/>
            </a:endParaRPr>
          </a:p>
        </p:txBody>
      </p:sp>
    </p:spTree>
    <p:extLst>
      <p:ext uri="{BB962C8B-B14F-4D97-AF65-F5344CB8AC3E}">
        <p14:creationId xmlns:p14="http://schemas.microsoft.com/office/powerpoint/2010/main" val="416586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
          <p:cNvSpPr txBox="1"/>
          <p:nvPr/>
        </p:nvSpPr>
        <p:spPr>
          <a:xfrm>
            <a:off x="107950" y="721300"/>
            <a:ext cx="8928000" cy="4801274"/>
          </a:xfrm>
          <a:prstGeom prst="rect">
            <a:avLst/>
          </a:prstGeom>
          <a:noFill/>
          <a:ln>
            <a:noFill/>
          </a:ln>
        </p:spPr>
        <p:txBody>
          <a:bodyPr spcFirstLastPara="1" wrap="square" lIns="91425" tIns="45700" rIns="91425" bIns="45700" anchor="t" anchorCtr="0">
            <a:spAutoFit/>
          </a:bodyPr>
          <a:lstStyle/>
          <a:p>
            <a:pPr lvl="0">
              <a:lnSpc>
                <a:spcPct val="90000"/>
              </a:lnSpc>
              <a:buClr>
                <a:schemeClr val="dk1"/>
              </a:buClr>
              <a:buSzPts val="2000"/>
            </a:pPr>
            <a:r>
              <a:rPr lang="en-GB" sz="1700" b="1" u="sng" dirty="0">
                <a:solidFill>
                  <a:schemeClr val="tx1"/>
                </a:solidFill>
                <a:latin typeface="SassoonCRInfant" panose="00000400000000000000" pitchFamily="2" charset="0"/>
                <a:ea typeface="Comic Sans MS"/>
                <a:cs typeface="Comic Sans MS"/>
                <a:sym typeface="Comic Sans MS"/>
              </a:rPr>
              <a:t>Year 4 Teachers:</a:t>
            </a:r>
            <a:r>
              <a:rPr lang="en-GB" sz="1700" dirty="0">
                <a:solidFill>
                  <a:schemeClr val="tx1"/>
                </a:solidFill>
                <a:latin typeface="SassoonCRInfant" panose="00000400000000000000" pitchFamily="2" charset="0"/>
                <a:ea typeface="Comic Sans MS"/>
                <a:cs typeface="Comic Sans MS"/>
                <a:sym typeface="Comic Sans MS"/>
              </a:rPr>
              <a:t> </a:t>
            </a:r>
            <a:r>
              <a:rPr lang="en-GB" sz="1700" dirty="0" smtClean="0">
                <a:solidFill>
                  <a:schemeClr val="tx1"/>
                </a:solidFill>
                <a:latin typeface="SassoonCRInfant" panose="00000400000000000000" pitchFamily="2" charset="0"/>
                <a:ea typeface="Comic Sans MS"/>
                <a:cs typeface="Comic Sans MS"/>
                <a:sym typeface="Comic Sans MS"/>
              </a:rPr>
              <a:t>Mrs Vaughn and Mrs Goodenough</a:t>
            </a:r>
            <a:endParaRPr lang="en-GB" sz="1700" dirty="0">
              <a:solidFill>
                <a:schemeClr val="tx1"/>
              </a:solidFill>
              <a:latin typeface="SassoonCRInfant" panose="00000400000000000000" pitchFamily="2" charset="0"/>
            </a:endParaRPr>
          </a:p>
          <a:p>
            <a:pPr lvl="0">
              <a:lnSpc>
                <a:spcPct val="90000"/>
              </a:lnSpc>
              <a:buClr>
                <a:schemeClr val="dk1"/>
              </a:buClr>
              <a:buSzPts val="2000"/>
            </a:pP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u="sng" dirty="0">
                <a:solidFill>
                  <a:schemeClr val="tx1"/>
                </a:solidFill>
                <a:latin typeface="SassoonCRInfant" panose="00000400000000000000" pitchFamily="2" charset="0"/>
                <a:ea typeface="Comic Sans MS"/>
                <a:cs typeface="Comic Sans MS"/>
                <a:sym typeface="Comic Sans MS"/>
              </a:rPr>
              <a:t>TA support:</a:t>
            </a:r>
            <a:r>
              <a:rPr lang="en-GB" sz="1700" dirty="0">
                <a:solidFill>
                  <a:schemeClr val="tx1"/>
                </a:solidFill>
                <a:latin typeface="SassoonCRInfant" panose="00000400000000000000" pitchFamily="2" charset="0"/>
                <a:ea typeface="Comic Sans MS"/>
                <a:cs typeface="Comic Sans MS"/>
                <a:sym typeface="Comic Sans MS"/>
              </a:rPr>
              <a:t> Mrs </a:t>
            </a:r>
            <a:r>
              <a:rPr lang="en-GB" sz="1700" dirty="0" smtClean="0">
                <a:solidFill>
                  <a:schemeClr val="tx1"/>
                </a:solidFill>
                <a:latin typeface="SassoonCRInfant" panose="00000400000000000000" pitchFamily="2" charset="0"/>
                <a:ea typeface="Comic Sans MS"/>
                <a:cs typeface="Comic Sans MS"/>
                <a:sym typeface="Comic Sans MS"/>
              </a:rPr>
              <a:t>Filby and Miss </a:t>
            </a:r>
            <a:r>
              <a:rPr lang="en-GB" sz="1700" dirty="0" err="1" smtClean="0">
                <a:solidFill>
                  <a:schemeClr val="tx1"/>
                </a:solidFill>
                <a:latin typeface="SassoonCRInfant" panose="00000400000000000000" pitchFamily="2" charset="0"/>
                <a:ea typeface="Comic Sans MS"/>
                <a:cs typeface="Comic Sans MS"/>
                <a:sym typeface="Comic Sans MS"/>
              </a:rPr>
              <a:t>Bensley</a:t>
            </a:r>
            <a:endParaRPr lang="en-GB" sz="1700" dirty="0" smtClean="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dirty="0" smtClean="0">
                <a:solidFill>
                  <a:schemeClr val="tx1"/>
                </a:solidFill>
                <a:latin typeface="SassoonCRInfant" panose="00000400000000000000" pitchFamily="2" charset="0"/>
                <a:ea typeface="Comic Sans MS"/>
                <a:cs typeface="Comic Sans MS"/>
                <a:sym typeface="Comic Sans MS"/>
              </a:rPr>
              <a:t/>
            </a:r>
            <a:br>
              <a:rPr lang="en-GB" sz="1700" dirty="0" smtClean="0">
                <a:solidFill>
                  <a:schemeClr val="tx1"/>
                </a:solidFill>
                <a:latin typeface="SassoonCRInfant" panose="00000400000000000000" pitchFamily="2" charset="0"/>
                <a:ea typeface="Comic Sans MS"/>
                <a:cs typeface="Comic Sans MS"/>
                <a:sym typeface="Comic Sans MS"/>
              </a:rPr>
            </a:b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b="1" u="sng" dirty="0">
                <a:solidFill>
                  <a:schemeClr val="tx1"/>
                </a:solidFill>
                <a:latin typeface="SassoonCRInfant" panose="00000400000000000000" pitchFamily="2" charset="0"/>
                <a:ea typeface="Comic Sans MS"/>
                <a:cs typeface="Comic Sans MS"/>
                <a:sym typeface="Comic Sans MS"/>
              </a:rPr>
              <a:t>Year 5 Teachers:</a:t>
            </a:r>
            <a:r>
              <a:rPr lang="en-GB" sz="1700" dirty="0">
                <a:solidFill>
                  <a:schemeClr val="tx1"/>
                </a:solidFill>
                <a:latin typeface="SassoonCRInfant" panose="00000400000000000000" pitchFamily="2" charset="0"/>
                <a:ea typeface="Comic Sans MS"/>
                <a:cs typeface="Comic Sans MS"/>
                <a:sym typeface="Comic Sans MS"/>
              </a:rPr>
              <a:t> Mrs Childs and Miss </a:t>
            </a:r>
            <a:r>
              <a:rPr lang="en-GB" sz="1700" dirty="0" smtClean="0">
                <a:solidFill>
                  <a:schemeClr val="tx1"/>
                </a:solidFill>
                <a:latin typeface="SassoonCRInfant" panose="00000400000000000000" pitchFamily="2" charset="0"/>
                <a:ea typeface="Comic Sans MS"/>
                <a:cs typeface="Comic Sans MS"/>
                <a:sym typeface="Comic Sans MS"/>
              </a:rPr>
              <a:t>Paterson</a:t>
            </a:r>
            <a:endParaRPr lang="en-GB" sz="1700" dirty="0">
              <a:solidFill>
                <a:schemeClr val="tx1"/>
              </a:solidFill>
              <a:latin typeface="SassoonCRInfant" panose="00000400000000000000" pitchFamily="2" charset="0"/>
            </a:endParaRPr>
          </a:p>
          <a:p>
            <a:pPr lvl="0">
              <a:lnSpc>
                <a:spcPct val="90000"/>
              </a:lnSpc>
              <a:buClr>
                <a:schemeClr val="dk1"/>
              </a:buClr>
              <a:buSzPts val="2000"/>
            </a:pP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u="sng" dirty="0">
                <a:solidFill>
                  <a:schemeClr val="tx1"/>
                </a:solidFill>
                <a:latin typeface="SassoonCRInfant" panose="00000400000000000000" pitchFamily="2" charset="0"/>
                <a:ea typeface="Comic Sans MS"/>
                <a:cs typeface="Comic Sans MS"/>
                <a:sym typeface="Comic Sans MS"/>
              </a:rPr>
              <a:t>TA support:</a:t>
            </a:r>
            <a:r>
              <a:rPr lang="en-GB" sz="1700" dirty="0">
                <a:solidFill>
                  <a:schemeClr val="tx1"/>
                </a:solidFill>
                <a:latin typeface="SassoonCRInfant" panose="00000400000000000000" pitchFamily="2" charset="0"/>
                <a:ea typeface="Comic Sans MS"/>
                <a:cs typeface="Comic Sans MS"/>
                <a:sym typeface="Comic Sans MS"/>
              </a:rPr>
              <a:t> </a:t>
            </a:r>
            <a:r>
              <a:rPr lang="en-GB" sz="1700" dirty="0" smtClean="0">
                <a:solidFill>
                  <a:schemeClr val="tx1"/>
                </a:solidFill>
                <a:latin typeface="SassoonCRInfant" panose="00000400000000000000" pitchFamily="2" charset="0"/>
                <a:ea typeface="Comic Sans MS"/>
                <a:cs typeface="Comic Sans MS"/>
                <a:sym typeface="Comic Sans MS"/>
              </a:rPr>
              <a:t>Mrs Anderson and Mrs Croft</a:t>
            </a:r>
            <a:endParaRPr lang="en-GB" sz="1700" dirty="0" smtClean="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endParaRPr lang="en-GB" sz="1700" b="1" u="sng"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b="1" u="sng" dirty="0">
                <a:solidFill>
                  <a:schemeClr val="tx1"/>
                </a:solidFill>
                <a:latin typeface="SassoonCRInfant" panose="00000400000000000000" pitchFamily="2" charset="0"/>
                <a:ea typeface="Comic Sans MS"/>
                <a:cs typeface="Comic Sans MS"/>
                <a:sym typeface="Comic Sans MS"/>
              </a:rPr>
              <a:t>Year 6 Teachers:</a:t>
            </a:r>
            <a:r>
              <a:rPr lang="en-GB" sz="1700" dirty="0">
                <a:solidFill>
                  <a:schemeClr val="tx1"/>
                </a:solidFill>
                <a:latin typeface="SassoonCRInfant" panose="00000400000000000000" pitchFamily="2" charset="0"/>
                <a:ea typeface="Comic Sans MS"/>
                <a:cs typeface="Comic Sans MS"/>
                <a:sym typeface="Comic Sans MS"/>
              </a:rPr>
              <a:t> </a:t>
            </a:r>
            <a:r>
              <a:rPr lang="en-GB" sz="1700" dirty="0" smtClean="0">
                <a:solidFill>
                  <a:schemeClr val="tx1"/>
                </a:solidFill>
                <a:latin typeface="SassoonCRInfant" panose="00000400000000000000" pitchFamily="2" charset="0"/>
                <a:ea typeface="Comic Sans MS"/>
                <a:cs typeface="Comic Sans MS"/>
                <a:sym typeface="Comic Sans MS"/>
              </a:rPr>
              <a:t>Mrs Flory (Deputy Head) and Mrs Langford </a:t>
            </a:r>
            <a:endParaRPr lang="en-GB" sz="1700" dirty="0" smtClean="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dirty="0" smtClean="0">
                <a:solidFill>
                  <a:schemeClr val="tx1"/>
                </a:solidFill>
                <a:latin typeface="SassoonCRInfant" panose="00000400000000000000" pitchFamily="2" charset="0"/>
                <a:ea typeface="Comic Sans MS"/>
                <a:cs typeface="Comic Sans MS"/>
                <a:sym typeface="Comic Sans MS"/>
              </a:rPr>
              <a:t>Mr </a:t>
            </a:r>
            <a:r>
              <a:rPr lang="en-GB" sz="1700" dirty="0" err="1">
                <a:solidFill>
                  <a:schemeClr val="tx1"/>
                </a:solidFill>
                <a:latin typeface="SassoonCRInfant" panose="00000400000000000000" pitchFamily="2" charset="0"/>
                <a:ea typeface="Comic Sans MS"/>
                <a:cs typeface="Comic Sans MS"/>
                <a:sym typeface="Comic Sans MS"/>
              </a:rPr>
              <a:t>Aldred</a:t>
            </a:r>
            <a:r>
              <a:rPr lang="en-GB" sz="1700" dirty="0">
                <a:solidFill>
                  <a:schemeClr val="tx1"/>
                </a:solidFill>
                <a:latin typeface="SassoonCRInfant" panose="00000400000000000000" pitchFamily="2" charset="0"/>
                <a:ea typeface="Comic Sans MS"/>
                <a:cs typeface="Comic Sans MS"/>
                <a:sym typeface="Comic Sans MS"/>
              </a:rPr>
              <a:t> </a:t>
            </a:r>
            <a:r>
              <a:rPr lang="en-GB" sz="1700" dirty="0" smtClean="0">
                <a:solidFill>
                  <a:schemeClr val="tx1"/>
                </a:solidFill>
                <a:latin typeface="SassoonCRInfant" panose="00000400000000000000" pitchFamily="2" charset="0"/>
                <a:ea typeface="Comic Sans MS"/>
                <a:cs typeface="Comic Sans MS"/>
                <a:sym typeface="Comic Sans MS"/>
              </a:rPr>
              <a:t>(Deputy </a:t>
            </a:r>
            <a:r>
              <a:rPr lang="en-GB" sz="1700" dirty="0" smtClean="0">
                <a:solidFill>
                  <a:schemeClr val="tx1"/>
                </a:solidFill>
                <a:latin typeface="SassoonCRInfant" panose="00000400000000000000" pitchFamily="2" charset="0"/>
                <a:ea typeface="Comic Sans MS"/>
                <a:cs typeface="Comic Sans MS"/>
                <a:sym typeface="Comic Sans MS"/>
              </a:rPr>
              <a:t>Head and Phase </a:t>
            </a:r>
            <a:r>
              <a:rPr lang="en-GB" sz="1700" dirty="0">
                <a:solidFill>
                  <a:schemeClr val="tx1"/>
                </a:solidFill>
                <a:latin typeface="SassoonCRInfant" panose="00000400000000000000" pitchFamily="2" charset="0"/>
                <a:ea typeface="Comic Sans MS"/>
                <a:cs typeface="Comic Sans MS"/>
                <a:sym typeface="Comic Sans MS"/>
              </a:rPr>
              <a:t>3 Leader</a:t>
            </a:r>
            <a:r>
              <a:rPr lang="en-GB" sz="1700" dirty="0" smtClean="0">
                <a:solidFill>
                  <a:schemeClr val="tx1"/>
                </a:solidFill>
                <a:latin typeface="SassoonCRInfant" panose="00000400000000000000" pitchFamily="2" charset="0"/>
                <a:ea typeface="Comic Sans MS"/>
                <a:cs typeface="Comic Sans MS"/>
                <a:sym typeface="Comic Sans MS"/>
              </a:rPr>
              <a:t>) and Mrs Starling</a:t>
            </a:r>
            <a:endParaRPr lang="en-GB" sz="1700" dirty="0">
              <a:solidFill>
                <a:schemeClr val="tx1"/>
              </a:solidFill>
              <a:latin typeface="SassoonCRInfant" panose="00000400000000000000" pitchFamily="2" charset="0"/>
            </a:endParaRPr>
          </a:p>
          <a:p>
            <a:pPr lvl="0">
              <a:lnSpc>
                <a:spcPct val="90000"/>
              </a:lnSpc>
              <a:buClr>
                <a:schemeClr val="dk1"/>
              </a:buClr>
              <a:buSzPts val="1800"/>
            </a:pPr>
            <a:endParaRPr lang="en-GB" sz="1700" dirty="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u="sng" dirty="0">
                <a:solidFill>
                  <a:schemeClr val="tx1"/>
                </a:solidFill>
                <a:latin typeface="SassoonCRInfant" panose="00000400000000000000" pitchFamily="2" charset="0"/>
                <a:ea typeface="Comic Sans MS"/>
                <a:cs typeface="Comic Sans MS"/>
                <a:sym typeface="Comic Sans MS"/>
              </a:rPr>
              <a:t>TA support</a:t>
            </a:r>
            <a:r>
              <a:rPr lang="en-GB" sz="1700" u="sng" dirty="0" smtClean="0">
                <a:solidFill>
                  <a:schemeClr val="tx1"/>
                </a:solidFill>
                <a:latin typeface="SassoonCRInfant" panose="00000400000000000000" pitchFamily="2" charset="0"/>
                <a:ea typeface="Comic Sans MS"/>
                <a:cs typeface="Comic Sans MS"/>
                <a:sym typeface="Comic Sans MS"/>
              </a:rPr>
              <a:t>:</a:t>
            </a:r>
            <a:r>
              <a:rPr lang="en-GB" sz="1700" dirty="0" smtClean="0">
                <a:solidFill>
                  <a:schemeClr val="tx1"/>
                </a:solidFill>
                <a:latin typeface="SassoonCRInfant" panose="00000400000000000000" pitchFamily="2" charset="0"/>
                <a:ea typeface="Comic Sans MS"/>
                <a:cs typeface="Comic Sans MS"/>
                <a:sym typeface="Comic Sans MS"/>
              </a:rPr>
              <a:t> Mrs </a:t>
            </a:r>
            <a:r>
              <a:rPr lang="en-GB" sz="1700" dirty="0" smtClean="0">
                <a:solidFill>
                  <a:schemeClr val="tx1"/>
                </a:solidFill>
                <a:latin typeface="SassoonCRInfant" panose="00000400000000000000" pitchFamily="2" charset="0"/>
                <a:ea typeface="Comic Sans MS"/>
                <a:cs typeface="Comic Sans MS"/>
                <a:sym typeface="Comic Sans MS"/>
              </a:rPr>
              <a:t>Aldous and </a:t>
            </a:r>
            <a:r>
              <a:rPr lang="en-GB" sz="1700" dirty="0" smtClean="0">
                <a:solidFill>
                  <a:schemeClr val="tx1"/>
                </a:solidFill>
                <a:latin typeface="SassoonCRInfant" panose="00000400000000000000" pitchFamily="2" charset="0"/>
                <a:ea typeface="Comic Sans MS"/>
                <a:cs typeface="Comic Sans MS"/>
                <a:sym typeface="Comic Sans MS"/>
              </a:rPr>
              <a:t>Mrs </a:t>
            </a:r>
            <a:r>
              <a:rPr lang="en-GB" sz="1700" dirty="0" err="1" smtClean="0">
                <a:solidFill>
                  <a:schemeClr val="tx1"/>
                </a:solidFill>
                <a:latin typeface="SassoonCRInfant" panose="00000400000000000000" pitchFamily="2" charset="0"/>
                <a:ea typeface="Comic Sans MS"/>
                <a:cs typeface="Comic Sans MS"/>
                <a:sym typeface="Comic Sans MS"/>
              </a:rPr>
              <a:t>Manser</a:t>
            </a:r>
            <a:endParaRPr lang="en-GB" sz="1700" dirty="0" smtClean="0">
              <a:solidFill>
                <a:schemeClr val="tx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endParaRPr lang="en-GB" sz="1700" b="1" u="sng" dirty="0" smtClean="0">
              <a:solidFill>
                <a:schemeClr val="dk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endParaRPr lang="en-GB" sz="1700" dirty="0" smtClean="0">
              <a:solidFill>
                <a:schemeClr val="dk1"/>
              </a:solidFill>
              <a:latin typeface="SassoonCRInfant" panose="00000400000000000000" pitchFamily="2" charset="0"/>
              <a:ea typeface="Comic Sans MS"/>
              <a:cs typeface="Comic Sans MS"/>
              <a:sym typeface="Comic Sans MS"/>
            </a:endParaRPr>
          </a:p>
          <a:p>
            <a:pPr lvl="0">
              <a:lnSpc>
                <a:spcPct val="90000"/>
              </a:lnSpc>
              <a:buClr>
                <a:schemeClr val="dk1"/>
              </a:buClr>
              <a:buSzPts val="2000"/>
            </a:pPr>
            <a:r>
              <a:rPr lang="en-GB" sz="1700" b="1" u="sng" dirty="0" smtClean="0">
                <a:solidFill>
                  <a:schemeClr val="dk1"/>
                </a:solidFill>
                <a:latin typeface="SassoonCRInfant" panose="00000400000000000000" pitchFamily="2" charset="0"/>
                <a:ea typeface="Comic Sans MS"/>
                <a:cs typeface="Comic Sans MS"/>
                <a:sym typeface="Comic Sans MS"/>
              </a:rPr>
              <a:t>Phase </a:t>
            </a:r>
            <a:r>
              <a:rPr lang="en-GB" sz="1700" b="1" u="sng" dirty="0">
                <a:solidFill>
                  <a:schemeClr val="dk1"/>
                </a:solidFill>
                <a:latin typeface="SassoonCRInfant" panose="00000400000000000000" pitchFamily="2" charset="0"/>
                <a:ea typeface="Comic Sans MS"/>
                <a:cs typeface="Comic Sans MS"/>
                <a:sym typeface="Comic Sans MS"/>
              </a:rPr>
              <a:t>3 leader:</a:t>
            </a:r>
            <a:r>
              <a:rPr lang="en-GB" sz="1700" b="1" dirty="0">
                <a:solidFill>
                  <a:schemeClr val="dk1"/>
                </a:solidFill>
                <a:latin typeface="SassoonCRInfant" panose="00000400000000000000" pitchFamily="2" charset="0"/>
                <a:ea typeface="Comic Sans MS"/>
                <a:cs typeface="Comic Sans MS"/>
                <a:sym typeface="Comic Sans MS"/>
              </a:rPr>
              <a:t> </a:t>
            </a:r>
            <a:r>
              <a:rPr lang="en-GB" sz="1700" dirty="0">
                <a:solidFill>
                  <a:schemeClr val="dk1"/>
                </a:solidFill>
                <a:latin typeface="SassoonCRInfant" panose="00000400000000000000" pitchFamily="2" charset="0"/>
                <a:ea typeface="Comic Sans MS"/>
                <a:cs typeface="Comic Sans MS"/>
                <a:sym typeface="Comic Sans MS"/>
              </a:rPr>
              <a:t>Mr Aldred</a:t>
            </a:r>
            <a:endParaRPr lang="en-GB" sz="1700" dirty="0">
              <a:latin typeface="SassoonCRInfant" panose="00000400000000000000" pitchFamily="2" charset="0"/>
            </a:endParaRPr>
          </a:p>
          <a:p>
            <a:pPr lvl="0">
              <a:lnSpc>
                <a:spcPct val="90000"/>
              </a:lnSpc>
              <a:buClr>
                <a:schemeClr val="dk1"/>
              </a:buClr>
              <a:buSzPts val="2000"/>
            </a:pPr>
            <a:endParaRPr lang="en-GB" sz="1700" dirty="0">
              <a:solidFill>
                <a:schemeClr val="dk1"/>
              </a:solidFill>
              <a:latin typeface="SassoonCRInfant" panose="00000400000000000000" pitchFamily="2" charset="0"/>
              <a:ea typeface="Comic Sans MS"/>
              <a:cs typeface="Comic Sans MS"/>
              <a:sym typeface="Comic Sans MS"/>
            </a:endParaRPr>
          </a:p>
          <a:p>
            <a:pPr lvl="0">
              <a:lnSpc>
                <a:spcPct val="90000"/>
              </a:lnSpc>
              <a:buClr>
                <a:schemeClr val="dk1"/>
              </a:buClr>
              <a:buSzPts val="1800"/>
            </a:pPr>
            <a:r>
              <a:rPr lang="en-GB" sz="1700" b="1" u="sng" dirty="0">
                <a:solidFill>
                  <a:schemeClr val="dk1"/>
                </a:solidFill>
                <a:latin typeface="SassoonCRInfant" panose="00000400000000000000" pitchFamily="2" charset="0"/>
                <a:ea typeface="Comic Sans MS"/>
                <a:cs typeface="Comic Sans MS"/>
                <a:sym typeface="Comic Sans MS"/>
              </a:rPr>
              <a:t>Pupil Support Officer (Behaviour and Attendance):</a:t>
            </a:r>
            <a:r>
              <a:rPr lang="en-GB" sz="1700" b="1" dirty="0">
                <a:solidFill>
                  <a:schemeClr val="dk1"/>
                </a:solidFill>
                <a:latin typeface="SassoonCRInfant" panose="00000400000000000000" pitchFamily="2" charset="0"/>
                <a:ea typeface="Comic Sans MS"/>
                <a:cs typeface="Comic Sans MS"/>
                <a:sym typeface="Comic Sans MS"/>
              </a:rPr>
              <a:t> </a:t>
            </a:r>
            <a:r>
              <a:rPr lang="en-GB" sz="1700" dirty="0">
                <a:solidFill>
                  <a:schemeClr val="dk1"/>
                </a:solidFill>
                <a:latin typeface="SassoonCRInfant" panose="00000400000000000000" pitchFamily="2" charset="0"/>
                <a:ea typeface="Comic Sans MS"/>
                <a:cs typeface="Comic Sans MS"/>
                <a:sym typeface="Comic Sans MS"/>
              </a:rPr>
              <a:t>Miss Laws</a:t>
            </a:r>
            <a:endParaRPr lang="en-GB" sz="1700" dirty="0">
              <a:latin typeface="SassoonCRInfant" panose="00000400000000000000" pitchFamily="2" charset="0"/>
            </a:endParaRPr>
          </a:p>
        </p:txBody>
      </p:sp>
      <p:sp>
        <p:nvSpPr>
          <p:cNvPr id="172" name="Google Shape;172;p2"/>
          <p:cNvSpPr txBox="1"/>
          <p:nvPr/>
        </p:nvSpPr>
        <p:spPr>
          <a:xfrm>
            <a:off x="1996064" y="47047"/>
            <a:ext cx="6537325" cy="64611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3600"/>
              <a:buFont typeface="Comic Sans MS"/>
              <a:buNone/>
            </a:pPr>
            <a:r>
              <a:rPr lang="en-US" sz="3600" b="1" i="0" u="sng">
                <a:solidFill>
                  <a:schemeClr val="dk1"/>
                </a:solidFill>
                <a:latin typeface="SassoonCRInfant" panose="00000400000000000000" pitchFamily="2" charset="0"/>
                <a:ea typeface="Comic Sans MS"/>
                <a:cs typeface="Comic Sans MS"/>
                <a:sym typeface="Comic Sans MS"/>
              </a:rPr>
              <a:t>Phase 3 Team</a:t>
            </a:r>
            <a:endParaRPr>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p3"/>
          <p:cNvSpPr txBox="1">
            <a:spLocks noGrp="1"/>
          </p:cNvSpPr>
          <p:nvPr>
            <p:ph type="body" idx="1"/>
          </p:nvPr>
        </p:nvSpPr>
        <p:spPr>
          <a:xfrm>
            <a:off x="179387" y="1341437"/>
            <a:ext cx="8675687" cy="24479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Comic Sans MS"/>
              <a:buNone/>
            </a:pPr>
            <a:endParaRPr sz="2800" b="1" i="0" u="none" dirty="0">
              <a:solidFill>
                <a:schemeClr val="dk1"/>
              </a:solidFill>
              <a:latin typeface="Comic Sans MS"/>
              <a:ea typeface="Comic Sans MS"/>
              <a:cs typeface="Comic Sans MS"/>
              <a:sym typeface="Comic Sans MS"/>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Any messages – please write in the Yellow Log books or speak to </a:t>
            </a:r>
            <a:r>
              <a:rPr lang="en-US" sz="2800" dirty="0" smtClean="0">
                <a:latin typeface="SassoonCRInfant" panose="00000400000000000000" pitchFamily="2" charset="0"/>
              </a:rPr>
              <a:t>someone in</a:t>
            </a:r>
            <a:r>
              <a:rPr lang="en-US" sz="2800" b="0" i="0" u="none" dirty="0" smtClean="0">
                <a:solidFill>
                  <a:schemeClr val="dk1"/>
                </a:solidFill>
                <a:latin typeface="SassoonCRInfant" panose="00000400000000000000" pitchFamily="2" charset="0"/>
                <a:sym typeface="Comic Sans MS"/>
              </a:rPr>
              <a:t> </a:t>
            </a:r>
            <a:r>
              <a:rPr lang="en-US" sz="2800" b="0" i="0" u="none" dirty="0">
                <a:solidFill>
                  <a:schemeClr val="dk1"/>
                </a:solidFill>
                <a:latin typeface="SassoonCRInfant" panose="00000400000000000000" pitchFamily="2" charset="0"/>
                <a:sym typeface="Comic Sans MS"/>
              </a:rPr>
              <a:t>office. </a:t>
            </a:r>
            <a:endParaRPr sz="2800" b="0" i="0" u="none" dirty="0">
              <a:solidFill>
                <a:schemeClr val="dk1"/>
              </a:solidFill>
              <a:latin typeface="SassoonCRInfant" panose="00000400000000000000" pitchFamily="2" charset="0"/>
              <a:sym typeface="Comic Sans MS"/>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If you wish to discuss anything about progress or anything else regarding your child in school, please make an appointment with your class teacher at any time in the school year. </a:t>
            </a:r>
            <a:endParaRPr dirty="0">
              <a:latin typeface="SassoonCRInfant" panose="00000400000000000000" pitchFamily="2" charset="0"/>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You may also make appointments with </a:t>
            </a:r>
            <a:r>
              <a:rPr lang="en-US" sz="2800" b="0" i="0" u="none" dirty="0" err="1">
                <a:solidFill>
                  <a:schemeClr val="dk1"/>
                </a:solidFill>
                <a:latin typeface="SassoonCRInfant" panose="00000400000000000000" pitchFamily="2" charset="0"/>
                <a:sym typeface="Comic Sans MS"/>
              </a:rPr>
              <a:t>Mr</a:t>
            </a:r>
            <a:r>
              <a:rPr lang="en-US" sz="2800" b="0" i="0" u="none" dirty="0">
                <a:solidFill>
                  <a:schemeClr val="dk1"/>
                </a:solidFill>
                <a:latin typeface="SassoonCRInfant" panose="00000400000000000000" pitchFamily="2" charset="0"/>
                <a:sym typeface="Comic Sans MS"/>
              </a:rPr>
              <a:t> </a:t>
            </a:r>
            <a:r>
              <a:rPr lang="en-US" sz="2800" b="0" i="0" u="none" dirty="0" err="1">
                <a:solidFill>
                  <a:schemeClr val="dk1"/>
                </a:solidFill>
                <a:latin typeface="SassoonCRInfant" panose="00000400000000000000" pitchFamily="2" charset="0"/>
                <a:sym typeface="Comic Sans MS"/>
              </a:rPr>
              <a:t>Aldred</a:t>
            </a:r>
            <a:r>
              <a:rPr lang="en-US" sz="2800" b="0" i="0" u="none" dirty="0">
                <a:solidFill>
                  <a:schemeClr val="dk1"/>
                </a:solidFill>
                <a:latin typeface="SassoonCRInfant" panose="00000400000000000000" pitchFamily="2" charset="0"/>
                <a:sym typeface="Comic Sans MS"/>
              </a:rPr>
              <a:t>, </a:t>
            </a:r>
            <a:r>
              <a:rPr lang="en-US" sz="2800" b="0" i="0" u="none" dirty="0" smtClean="0">
                <a:solidFill>
                  <a:schemeClr val="dk1"/>
                </a:solidFill>
                <a:latin typeface="SassoonCRInfant" panose="00000400000000000000" pitchFamily="2" charset="0"/>
                <a:sym typeface="Comic Sans MS"/>
              </a:rPr>
              <a:t>Mrs </a:t>
            </a:r>
            <a:r>
              <a:rPr lang="en-US" sz="2800" b="0" i="0" u="none" dirty="0" smtClean="0">
                <a:solidFill>
                  <a:schemeClr val="dk1"/>
                </a:solidFill>
                <a:latin typeface="SassoonCRInfant" panose="00000400000000000000" pitchFamily="2" charset="0"/>
                <a:sym typeface="Comic Sans MS"/>
              </a:rPr>
              <a:t>Flory </a:t>
            </a:r>
            <a:r>
              <a:rPr lang="en-US" sz="2800" b="0" i="0" u="none" dirty="0" smtClean="0">
                <a:solidFill>
                  <a:schemeClr val="dk1"/>
                </a:solidFill>
                <a:latin typeface="SassoonCRInfant" panose="00000400000000000000" pitchFamily="2" charset="0"/>
                <a:sym typeface="Comic Sans MS"/>
              </a:rPr>
              <a:t>or </a:t>
            </a:r>
            <a:r>
              <a:rPr lang="en-US" sz="2800" b="0" i="0" u="none" dirty="0" err="1" smtClean="0">
                <a:solidFill>
                  <a:schemeClr val="dk1"/>
                </a:solidFill>
                <a:latin typeface="SassoonCRInfant" panose="00000400000000000000" pitchFamily="2" charset="0"/>
                <a:sym typeface="Comic Sans MS"/>
              </a:rPr>
              <a:t>Mr</a:t>
            </a:r>
            <a:r>
              <a:rPr lang="en-US" sz="2800" b="0" i="0" u="none" dirty="0" smtClean="0">
                <a:solidFill>
                  <a:schemeClr val="dk1"/>
                </a:solidFill>
                <a:latin typeface="SassoonCRInfant" panose="00000400000000000000" pitchFamily="2" charset="0"/>
                <a:sym typeface="Comic Sans MS"/>
              </a:rPr>
              <a:t> </a:t>
            </a:r>
            <a:r>
              <a:rPr lang="en-US" sz="2800" b="0" i="0" u="none" dirty="0" err="1" smtClean="0">
                <a:solidFill>
                  <a:schemeClr val="dk1"/>
                </a:solidFill>
                <a:latin typeface="SassoonCRInfant" panose="00000400000000000000" pitchFamily="2" charset="0"/>
                <a:sym typeface="Comic Sans MS"/>
              </a:rPr>
              <a:t>Pettitt</a:t>
            </a:r>
            <a:r>
              <a:rPr lang="en-US" sz="2800" b="0" i="0" u="none" dirty="0" smtClean="0">
                <a:solidFill>
                  <a:schemeClr val="dk1"/>
                </a:solidFill>
                <a:latin typeface="SassoonCRInfant" panose="00000400000000000000" pitchFamily="2" charset="0"/>
                <a:sym typeface="Comic Sans MS"/>
              </a:rPr>
              <a:t> if necessary.</a:t>
            </a:r>
            <a:endParaRPr dirty="0">
              <a:latin typeface="SassoonCRInfant" panose="00000400000000000000" pitchFamily="2" charset="0"/>
            </a:endParaRPr>
          </a:p>
        </p:txBody>
      </p:sp>
      <p:sp>
        <p:nvSpPr>
          <p:cNvPr id="2" name="Rectangle 1"/>
          <p:cNvSpPr/>
          <p:nvPr/>
        </p:nvSpPr>
        <p:spPr>
          <a:xfrm>
            <a:off x="3256498" y="393367"/>
            <a:ext cx="2342308" cy="769441"/>
          </a:xfrm>
          <a:prstGeom prst="rect">
            <a:avLst/>
          </a:prstGeom>
        </p:spPr>
        <p:txBody>
          <a:bodyPr wrap="none">
            <a:spAutoFit/>
          </a:bodyPr>
          <a:lstStyle/>
          <a:p>
            <a:r>
              <a:rPr lang="en-US" sz="4400" b="1" u="sng" dirty="0" smtClean="0">
                <a:solidFill>
                  <a:schemeClr val="dk1"/>
                </a:solidFill>
                <a:latin typeface="SassoonCRInfant" panose="00000400000000000000" pitchFamily="2" charset="0"/>
                <a:sym typeface="Comic Sans MS"/>
              </a:rPr>
              <a:t>Messages</a:t>
            </a:r>
            <a:endParaRPr lang="en-GB"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4"/>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Attendance</a:t>
            </a:r>
            <a:endParaRPr dirty="0">
              <a:latin typeface="SassoonCRInfant" panose="00000400000000000000" pitchFamily="2" charset="0"/>
            </a:endParaRPr>
          </a:p>
        </p:txBody>
      </p:sp>
      <p:sp>
        <p:nvSpPr>
          <p:cNvPr id="186" name="Google Shape;186;p4"/>
          <p:cNvSpPr txBox="1">
            <a:spLocks noGrp="1"/>
          </p:cNvSpPr>
          <p:nvPr>
            <p:ph type="body" idx="1"/>
          </p:nvPr>
        </p:nvSpPr>
        <p:spPr>
          <a:xfrm>
            <a:off x="685800" y="1268412"/>
            <a:ext cx="7696200" cy="4217987"/>
          </a:xfrm>
          <a:prstGeom prst="rect">
            <a:avLst/>
          </a:prstGeom>
          <a:noFill/>
          <a:ln>
            <a:noFill/>
          </a:ln>
        </p:spPr>
        <p:txBody>
          <a:bodyPr spcFirstLastPara="1" wrap="square" lIns="91425" tIns="45700" rIns="91425" bIns="45700" anchor="t" anchorCtr="0">
            <a:noAutofit/>
          </a:bodyPr>
          <a:lstStyle/>
          <a:p>
            <a:pPr marL="342900" lvl="0">
              <a:lnSpc>
                <a:spcPct val="80000"/>
              </a:lnSpc>
              <a:spcBef>
                <a:spcPts val="0"/>
              </a:spcBef>
              <a:buSzPts val="2000"/>
            </a:pPr>
            <a:r>
              <a:rPr lang="en-GB" sz="2000" dirty="0">
                <a:latin typeface="SassoonCRInfant" panose="00000400000000000000" pitchFamily="2" charset="0"/>
              </a:rPr>
              <a:t>Please phone by 10am on morning of absence – the office will contact you if a reason for absence if not provided.</a:t>
            </a:r>
          </a:p>
          <a:p>
            <a:pPr marL="342900" lvl="0">
              <a:lnSpc>
                <a:spcPct val="80000"/>
              </a:lnSpc>
              <a:spcBef>
                <a:spcPts val="400"/>
              </a:spcBef>
              <a:buSzPts val="2000"/>
            </a:pPr>
            <a:r>
              <a:rPr lang="en-GB" sz="2000" dirty="0">
                <a:latin typeface="SassoonCRInfant" panose="00000400000000000000" pitchFamily="2" charset="0"/>
              </a:rPr>
              <a:t>Doors open 8.40am</a:t>
            </a:r>
          </a:p>
          <a:p>
            <a:pPr marL="342900" lvl="0">
              <a:lnSpc>
                <a:spcPct val="80000"/>
              </a:lnSpc>
              <a:spcBef>
                <a:spcPts val="400"/>
              </a:spcBef>
              <a:buSzPts val="2000"/>
            </a:pPr>
            <a:r>
              <a:rPr lang="en-GB" sz="2000" dirty="0">
                <a:latin typeface="SassoonCRInfant" panose="00000400000000000000" pitchFamily="2" charset="0"/>
              </a:rPr>
              <a:t>Register taken 8.45am</a:t>
            </a:r>
          </a:p>
          <a:p>
            <a:pPr marL="342900" lvl="0">
              <a:lnSpc>
                <a:spcPct val="80000"/>
              </a:lnSpc>
              <a:spcBef>
                <a:spcPts val="400"/>
              </a:spcBef>
              <a:buSzPts val="2000"/>
            </a:pPr>
            <a:r>
              <a:rPr lang="en-GB" sz="2000" dirty="0">
                <a:latin typeface="SassoonCRInfant" panose="00000400000000000000" pitchFamily="2" charset="0"/>
              </a:rPr>
              <a:t>Arrival between 8.45 – 8.55am marked as LATE. Letters will be issued for repeated lateness. </a:t>
            </a:r>
          </a:p>
          <a:p>
            <a:pPr marL="342900" lvl="0">
              <a:lnSpc>
                <a:spcPct val="80000"/>
              </a:lnSpc>
              <a:spcBef>
                <a:spcPts val="400"/>
              </a:spcBef>
              <a:buSzPts val="2000"/>
            </a:pPr>
            <a:r>
              <a:rPr lang="en-GB" sz="2000" dirty="0">
                <a:latin typeface="SassoonCRInfant" panose="00000400000000000000" pitchFamily="2" charset="0"/>
              </a:rPr>
              <a:t>Arrival after 8.55am – sign in at office – Unauthorised absence</a:t>
            </a:r>
          </a:p>
          <a:p>
            <a:pPr marL="342900" lvl="0">
              <a:lnSpc>
                <a:spcPct val="80000"/>
              </a:lnSpc>
              <a:spcBef>
                <a:spcPts val="400"/>
              </a:spcBef>
              <a:buSzPts val="2000"/>
            </a:pPr>
            <a:r>
              <a:rPr lang="en-GB" sz="2000" dirty="0">
                <a:latin typeface="SassoonCRInfant" panose="00000400000000000000" pitchFamily="2" charset="0"/>
              </a:rPr>
              <a:t>6 OR MORE sessions (3 days) may incur a fine from county. Please fill out an absence request form and you will be informed whether or not the absence is authorised</a:t>
            </a:r>
          </a:p>
          <a:p>
            <a:pPr marL="342900" lvl="0">
              <a:lnSpc>
                <a:spcPct val="80000"/>
              </a:lnSpc>
              <a:spcBef>
                <a:spcPts val="400"/>
              </a:spcBef>
              <a:buSzPts val="2000"/>
            </a:pPr>
            <a:r>
              <a:rPr lang="en-GB" sz="2000" dirty="0">
                <a:latin typeface="SassoonCRInfant" panose="00000400000000000000" pitchFamily="2" charset="0"/>
              </a:rPr>
              <a:t>Letters and referral to the Education Welfare Officer may be issued for repeated absence (weekly attendance checks are carried out across school)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5"/>
          <p:cNvSpPr txBox="1">
            <a:spLocks noGrp="1"/>
          </p:cNvSpPr>
          <p:nvPr>
            <p:ph type="title"/>
          </p:nvPr>
        </p:nvSpPr>
        <p:spPr>
          <a:xfrm>
            <a:off x="1098550" y="115887"/>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Breakdown of the day…</a:t>
            </a:r>
            <a:endParaRPr dirty="0">
              <a:latin typeface="SassoonCRInfant" panose="00000400000000000000" pitchFamily="2" charset="0"/>
            </a:endParaRPr>
          </a:p>
        </p:txBody>
      </p:sp>
      <p:sp>
        <p:nvSpPr>
          <p:cNvPr id="193" name="Google Shape;193;p5"/>
          <p:cNvSpPr txBox="1">
            <a:spLocks noGrp="1"/>
          </p:cNvSpPr>
          <p:nvPr>
            <p:ph type="body" idx="1"/>
          </p:nvPr>
        </p:nvSpPr>
        <p:spPr>
          <a:xfrm>
            <a:off x="0" y="1828800"/>
            <a:ext cx="8382000" cy="3657600"/>
          </a:xfrm>
          <a:prstGeom prst="rect">
            <a:avLst/>
          </a:prstGeom>
          <a:noFill/>
          <a:ln>
            <a:noFill/>
          </a:ln>
        </p:spPr>
        <p:txBody>
          <a:bodyPr spcFirstLastPara="1" wrap="square" lIns="91425" tIns="45700" rIns="91425" bIns="45700" anchor="t" anchorCtr="0">
            <a:noAutofit/>
          </a:bodyPr>
          <a:lstStyle/>
          <a:p>
            <a:pPr marL="342900" lvl="0">
              <a:spcBef>
                <a:spcPts val="0"/>
              </a:spcBef>
              <a:buSzPts val="2800"/>
            </a:pPr>
            <a:r>
              <a:rPr lang="en-GB" sz="2800" dirty="0">
                <a:latin typeface="SassoonCRInfant" panose="00000400000000000000" pitchFamily="2" charset="0"/>
              </a:rPr>
              <a:t>Break times will be 10:25-10:40am each day. </a:t>
            </a:r>
          </a:p>
          <a:p>
            <a:pPr marL="342900" lvl="0">
              <a:spcBef>
                <a:spcPts val="560"/>
              </a:spcBef>
              <a:buSzPts val="2800"/>
            </a:pPr>
            <a:r>
              <a:rPr lang="en-GB" sz="2800" dirty="0">
                <a:latin typeface="SassoonCRInfant" panose="00000400000000000000" pitchFamily="2" charset="0"/>
              </a:rPr>
              <a:t>Phase 3 lunchtime is 12:10-1:10pm.</a:t>
            </a:r>
          </a:p>
          <a:p>
            <a:pPr marL="342900" lvl="0">
              <a:spcBef>
                <a:spcPts val="560"/>
              </a:spcBef>
              <a:buSzPts val="2800"/>
            </a:pPr>
            <a:r>
              <a:rPr lang="en-GB" sz="2800" dirty="0">
                <a:latin typeface="SassoonCRInfant" panose="00000400000000000000" pitchFamily="2" charset="0"/>
              </a:rPr>
              <a:t>There is usually no afternoon </a:t>
            </a:r>
            <a:r>
              <a:rPr lang="en-GB" sz="2800" dirty="0" smtClean="0">
                <a:latin typeface="SassoonCRInfant" panose="00000400000000000000" pitchFamily="2" charset="0"/>
              </a:rPr>
              <a:t>playtime but we will do a ‘daily mile’ to keep children active.</a:t>
            </a:r>
            <a:endParaRPr lang="en-GB" sz="2800" dirty="0">
              <a:latin typeface="SassoonCRInfant" panose="00000400000000000000" pitchFamily="2" charset="0"/>
            </a:endParaRPr>
          </a:p>
          <a:p>
            <a:pPr marL="342900" lvl="0">
              <a:spcBef>
                <a:spcPts val="560"/>
              </a:spcBef>
              <a:buSzPts val="2800"/>
            </a:pPr>
            <a:r>
              <a:rPr lang="en-GB" sz="2800" dirty="0">
                <a:latin typeface="SassoonCRInfant" panose="00000400000000000000" pitchFamily="2" charset="0"/>
              </a:rPr>
              <a:t>Collective Worship will take place each day either in the hall or in classrooms.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6"/>
          <p:cNvSpPr txBox="1">
            <a:spLocks noGrp="1"/>
          </p:cNvSpPr>
          <p:nvPr>
            <p:ph type="title"/>
          </p:nvPr>
        </p:nvSpPr>
        <p:spPr>
          <a:xfrm>
            <a:off x="827087" y="188912"/>
            <a:ext cx="6870700" cy="77152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Collection &amp; Drop-off</a:t>
            </a:r>
            <a:endParaRPr dirty="0">
              <a:latin typeface="SassoonCRInfant" panose="00000400000000000000" pitchFamily="2" charset="0"/>
            </a:endParaRPr>
          </a:p>
        </p:txBody>
      </p:sp>
      <p:sp>
        <p:nvSpPr>
          <p:cNvPr id="200" name="Google Shape;200;p6"/>
          <p:cNvSpPr txBox="1">
            <a:spLocks noGrp="1"/>
          </p:cNvSpPr>
          <p:nvPr>
            <p:ph type="body" idx="1"/>
          </p:nvPr>
        </p:nvSpPr>
        <p:spPr>
          <a:xfrm>
            <a:off x="290945" y="960437"/>
            <a:ext cx="8089467" cy="4289425"/>
          </a:xfrm>
          <a:prstGeom prst="rect">
            <a:avLst/>
          </a:prstGeom>
          <a:noFill/>
          <a:ln>
            <a:noFill/>
          </a:ln>
        </p:spPr>
        <p:txBody>
          <a:bodyPr spcFirstLastPara="1" wrap="square" lIns="91425" tIns="45700" rIns="91425" bIns="45700" anchor="t" anchorCtr="0">
            <a:noAutofit/>
          </a:bodyPr>
          <a:lstStyle/>
          <a:p>
            <a:pPr marL="342900" lvl="0">
              <a:lnSpc>
                <a:spcPct val="90000"/>
              </a:lnSpc>
              <a:spcBef>
                <a:spcPts val="0"/>
              </a:spcBef>
              <a:buSzPts val="2800"/>
            </a:pPr>
            <a:r>
              <a:rPr lang="en-GB" sz="2400" dirty="0">
                <a:latin typeface="SassoonCRInfant" panose="00000400000000000000" pitchFamily="2" charset="0"/>
              </a:rPr>
              <a:t>Year 4 – Blue zone door</a:t>
            </a:r>
          </a:p>
          <a:p>
            <a:pPr marL="342900" lvl="0">
              <a:lnSpc>
                <a:spcPct val="90000"/>
              </a:lnSpc>
              <a:spcBef>
                <a:spcPts val="560"/>
              </a:spcBef>
              <a:buSzPts val="2800"/>
            </a:pPr>
            <a:r>
              <a:rPr lang="en-GB" sz="2400" dirty="0">
                <a:latin typeface="SassoonCRInfant" panose="00000400000000000000" pitchFamily="2" charset="0"/>
              </a:rPr>
              <a:t>Year 5 – Green zone door</a:t>
            </a:r>
          </a:p>
          <a:p>
            <a:pPr marL="342900" lvl="0">
              <a:lnSpc>
                <a:spcPct val="90000"/>
              </a:lnSpc>
              <a:spcBef>
                <a:spcPts val="560"/>
              </a:spcBef>
              <a:buSzPts val="2800"/>
            </a:pPr>
            <a:r>
              <a:rPr lang="en-GB" sz="2400" dirty="0">
                <a:latin typeface="SassoonCRInfant" panose="00000400000000000000" pitchFamily="2" charset="0"/>
              </a:rPr>
              <a:t>Year 6 – Green zone door</a:t>
            </a:r>
            <a:br>
              <a:rPr lang="en-GB" sz="2400" dirty="0">
                <a:latin typeface="SassoonCRInfant" panose="00000400000000000000" pitchFamily="2" charset="0"/>
              </a:rPr>
            </a:br>
            <a:endParaRPr lang="en-GB" sz="2400" dirty="0">
              <a:latin typeface="SassoonCRInfant" panose="00000400000000000000" pitchFamily="2" charset="0"/>
            </a:endParaRPr>
          </a:p>
          <a:p>
            <a:pPr marL="342900" lvl="0">
              <a:lnSpc>
                <a:spcPct val="90000"/>
              </a:lnSpc>
              <a:spcBef>
                <a:spcPts val="560"/>
              </a:spcBef>
              <a:buSzPts val="2800"/>
            </a:pPr>
            <a:r>
              <a:rPr lang="en-GB" sz="2400" dirty="0">
                <a:latin typeface="SassoonCRInfant" panose="00000400000000000000" pitchFamily="2" charset="0"/>
              </a:rPr>
              <a:t>3.15pm at the doors above – please let the office know if you may be late</a:t>
            </a:r>
          </a:p>
          <a:p>
            <a:pPr marL="342900" lvl="0">
              <a:lnSpc>
                <a:spcPct val="90000"/>
              </a:lnSpc>
              <a:spcBef>
                <a:spcPts val="560"/>
              </a:spcBef>
              <a:buSzPts val="2800"/>
            </a:pPr>
            <a:r>
              <a:rPr lang="en-GB" sz="2400" dirty="0">
                <a:latin typeface="SassoonCRInfant" panose="00000400000000000000" pitchFamily="2" charset="0"/>
              </a:rPr>
              <a:t>Year 5 and 6 are allowed to walk independently to and from school WITH WRITTEN PERMISSION. This is subject to the children being responsible when walking on their own. </a:t>
            </a:r>
            <a:endParaRPr lang="en-GB" sz="2400" dirty="0">
              <a:latin typeface="SassoonCRInfant" panose="00000400000000000000" pitchFamily="2" charset="0"/>
            </a:endParaRPr>
          </a:p>
          <a:p>
            <a:pPr marL="342900" lvl="0">
              <a:lnSpc>
                <a:spcPct val="90000"/>
              </a:lnSpc>
              <a:spcBef>
                <a:spcPts val="560"/>
              </a:spcBef>
              <a:buSzPts val="2800"/>
            </a:pPr>
            <a:r>
              <a:rPr lang="en-GB" sz="2400" dirty="0" smtClean="0">
                <a:solidFill>
                  <a:schemeClr val="tx1"/>
                </a:solidFill>
                <a:latin typeface="SassoonCRInfant" panose="00000400000000000000" pitchFamily="2" charset="0"/>
              </a:rPr>
              <a:t>Year 6 will use the Year 5 permissions for the first few days until new letters have been completed. If this will need to be different in September, please let us know. </a:t>
            </a:r>
            <a:endParaRPr lang="en-GB" sz="2400" dirty="0">
              <a:solidFill>
                <a:schemeClr val="tx1"/>
              </a:solidFill>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7"/>
          <p:cNvSpPr txBox="1">
            <a:spLocks noGrp="1"/>
          </p:cNvSpPr>
          <p:nvPr>
            <p:ph type="title"/>
          </p:nvPr>
        </p:nvSpPr>
        <p:spPr>
          <a:xfrm>
            <a:off x="684212" y="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Collection</a:t>
            </a:r>
            <a:endParaRPr dirty="0">
              <a:latin typeface="SassoonCRInfant" panose="00000400000000000000" pitchFamily="2" charset="0"/>
            </a:endParaRPr>
          </a:p>
        </p:txBody>
      </p:sp>
      <p:sp>
        <p:nvSpPr>
          <p:cNvPr id="207" name="Google Shape;207;p7"/>
          <p:cNvSpPr txBox="1">
            <a:spLocks noGrp="1"/>
          </p:cNvSpPr>
          <p:nvPr>
            <p:ph type="body" idx="1"/>
          </p:nvPr>
        </p:nvSpPr>
        <p:spPr>
          <a:xfrm>
            <a:off x="250825" y="1052512"/>
            <a:ext cx="8255866" cy="554355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 note or phone call is </a:t>
            </a:r>
            <a:r>
              <a:rPr lang="en-US" sz="2800" b="1" i="0" u="none" dirty="0">
                <a:solidFill>
                  <a:schemeClr val="dk1"/>
                </a:solidFill>
                <a:latin typeface="SassoonCRInfant" panose="00000400000000000000" pitchFamily="2" charset="0"/>
                <a:sym typeface="Comic Sans MS"/>
              </a:rPr>
              <a:t>ESSENTIAL</a:t>
            </a:r>
            <a:r>
              <a:rPr lang="en-US" sz="2800" b="0" i="0" u="none" dirty="0">
                <a:solidFill>
                  <a:schemeClr val="dk1"/>
                </a:solidFill>
                <a:latin typeface="SassoonCRInfant" panose="00000400000000000000" pitchFamily="2" charset="0"/>
                <a:sym typeface="Comic Sans MS"/>
              </a:rPr>
              <a:t> if your child is being collected by a different person.  They will not be allowed to go if we don’t know about it!  If regular sharing, let us know at the start of the term on the permission form.</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We encourage families to get a car park pass for </a:t>
            </a:r>
            <a:r>
              <a:rPr lang="en-US" sz="2800" b="0" i="0" u="none" dirty="0" err="1">
                <a:solidFill>
                  <a:schemeClr val="dk1"/>
                </a:solidFill>
                <a:latin typeface="SassoonCRInfant" panose="00000400000000000000" pitchFamily="2" charset="0"/>
                <a:sym typeface="Comic Sans MS"/>
              </a:rPr>
              <a:t>Iliffe</a:t>
            </a:r>
            <a:r>
              <a:rPr lang="en-US" sz="2800" b="0" i="0" u="none" dirty="0">
                <a:solidFill>
                  <a:schemeClr val="dk1"/>
                </a:solidFill>
                <a:latin typeface="SassoonCRInfant" panose="00000400000000000000" pitchFamily="2" charset="0"/>
                <a:sym typeface="Comic Sans MS"/>
              </a:rPr>
              <a:t> Way to reduce the number of cars on </a:t>
            </a:r>
            <a:r>
              <a:rPr lang="en-US" sz="2800" b="0" i="0" u="none" dirty="0" err="1">
                <a:solidFill>
                  <a:schemeClr val="dk1"/>
                </a:solidFill>
                <a:latin typeface="SassoonCRInfant" panose="00000400000000000000" pitchFamily="2" charset="0"/>
                <a:sym typeface="Comic Sans MS"/>
              </a:rPr>
              <a:t>Danescourt</a:t>
            </a:r>
            <a:r>
              <a:rPr lang="en-US" sz="2800" b="0" i="0" u="none" dirty="0">
                <a:solidFill>
                  <a:schemeClr val="dk1"/>
                </a:solidFill>
                <a:latin typeface="SassoonCRInfant" panose="00000400000000000000" pitchFamily="2" charset="0"/>
                <a:sym typeface="Comic Sans MS"/>
              </a:rPr>
              <a:t> Avenue. </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Please remember to park respectfully and try to avoid walking across the staff car park for safety reasons.</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8"/>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Curriculum</a:t>
            </a:r>
            <a:endParaRPr dirty="0">
              <a:latin typeface="SassoonCRInfant" panose="00000400000000000000" pitchFamily="2" charset="0"/>
            </a:endParaRPr>
          </a:p>
        </p:txBody>
      </p:sp>
      <p:sp>
        <p:nvSpPr>
          <p:cNvPr id="214" name="Google Shape;214;p8"/>
          <p:cNvSpPr txBox="1">
            <a:spLocks noGrp="1"/>
          </p:cNvSpPr>
          <p:nvPr>
            <p:ph type="body" idx="1"/>
          </p:nvPr>
        </p:nvSpPr>
        <p:spPr>
          <a:xfrm>
            <a:off x="685800" y="1341437"/>
            <a:ext cx="7696200" cy="41449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All classes in Phase 3 will be working from the National Curriculum.</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Please see the website for all curriculum overviews in September. </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More detailed Curriculum Information Sheets will be sent out in the first couple of weeks of each term to give a more in-depth overview of the term’s learning.</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None/>
            </a:pPr>
            <a:r>
              <a:rPr lang="en-US" sz="2800" b="0" i="0" u="none" dirty="0">
                <a:solidFill>
                  <a:schemeClr val="dk1"/>
                </a:solidFill>
                <a:latin typeface="Comic Sans MS"/>
                <a:ea typeface="Comic Sans MS"/>
                <a:cs typeface="Comic Sans MS"/>
                <a:sym typeface="Comic Sans MS"/>
              </a:rPr>
              <a:t> </a:t>
            </a:r>
            <a:endParaRPr dirty="0"/>
          </a:p>
          <a:p>
            <a:pPr marL="342900" lvl="0" indent="-165100" algn="l" rtl="0">
              <a:lnSpc>
                <a:spcPct val="100000"/>
              </a:lnSpc>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a:p>
            <a:pPr marL="342900" lvl="0" indent="-165100" algn="l" rtl="0">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9"/>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smtClean="0">
                <a:solidFill>
                  <a:schemeClr val="dk1"/>
                </a:solidFill>
                <a:latin typeface="SassoonCRInfant" panose="00000400000000000000" pitchFamily="2" charset="0"/>
                <a:sym typeface="Comic Sans MS"/>
              </a:rPr>
              <a:t>Year 6 Topics</a:t>
            </a:r>
            <a:endParaRPr dirty="0">
              <a:latin typeface="SassoonCRInfant" panose="00000400000000000000" pitchFamily="2" charset="0"/>
            </a:endParaRPr>
          </a:p>
        </p:txBody>
      </p:sp>
      <p:sp>
        <p:nvSpPr>
          <p:cNvPr id="221" name="Google Shape;221;p9"/>
          <p:cNvSpPr txBox="1">
            <a:spLocks noGrp="1"/>
          </p:cNvSpPr>
          <p:nvPr>
            <p:ph type="body" idx="1"/>
          </p:nvPr>
        </p:nvSpPr>
        <p:spPr>
          <a:xfrm>
            <a:off x="685800" y="1341437"/>
            <a:ext cx="7696200" cy="41449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Autumn </a:t>
            </a:r>
            <a:r>
              <a:rPr lang="en-US" sz="3000" b="0" i="0" u="none" dirty="0" smtClean="0">
                <a:solidFill>
                  <a:schemeClr val="dk1"/>
                </a:solidFill>
                <a:latin typeface="SassoonCRInfant" panose="00000400000000000000" pitchFamily="2" charset="0"/>
                <a:sym typeface="Comic Sans MS"/>
              </a:rPr>
              <a:t>Term- Blue Planet </a:t>
            </a:r>
            <a:endParaRPr sz="3000" dirty="0">
              <a:latin typeface="SassoonCRInfant" panose="00000400000000000000" pitchFamily="2" charset="0"/>
            </a:endParaRPr>
          </a:p>
          <a:p>
            <a:pPr marL="342900" lvl="0" indent="-139700" algn="l" rtl="0">
              <a:lnSpc>
                <a:spcPct val="100000"/>
              </a:lnSpc>
              <a:spcBef>
                <a:spcPts val="640"/>
              </a:spcBef>
              <a:spcAft>
                <a:spcPts val="0"/>
              </a:spcAft>
              <a:buClr>
                <a:schemeClr val="dk1"/>
              </a:buClr>
              <a:buSzPts val="3200"/>
              <a:buFont typeface="Comic Sans MS"/>
              <a:buNone/>
            </a:pPr>
            <a:endParaRPr sz="3000" b="0" i="0" u="none" dirty="0">
              <a:solidFill>
                <a:schemeClr val="dk1"/>
              </a:solidFill>
              <a:latin typeface="SassoonCRInfant" panose="00000400000000000000" pitchFamily="2" charset="0"/>
              <a:sym typeface="Comic Sans MS"/>
            </a:endParaRPr>
          </a:p>
          <a:p>
            <a:pPr marL="342900" lvl="0" indent="-342900" algn="l" rtl="0">
              <a:lnSpc>
                <a:spcPct val="100000"/>
              </a:lnSpc>
              <a:spcBef>
                <a:spcPts val="64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Spring Term- </a:t>
            </a:r>
            <a:r>
              <a:rPr lang="en-US" sz="3000" b="0" i="0" u="none" dirty="0" smtClean="0">
                <a:solidFill>
                  <a:schemeClr val="dk1"/>
                </a:solidFill>
                <a:latin typeface="SassoonCRInfant" panose="00000400000000000000" pitchFamily="2" charset="0"/>
                <a:sym typeface="Comic Sans MS"/>
              </a:rPr>
              <a:t>World War Two</a:t>
            </a:r>
            <a:endParaRPr sz="3000" dirty="0">
              <a:latin typeface="SassoonCRInfant" panose="00000400000000000000" pitchFamily="2" charset="0"/>
            </a:endParaRPr>
          </a:p>
          <a:p>
            <a:pPr marL="342900" lvl="0" indent="-139700" algn="l" rtl="0">
              <a:lnSpc>
                <a:spcPct val="100000"/>
              </a:lnSpc>
              <a:spcBef>
                <a:spcPts val="640"/>
              </a:spcBef>
              <a:spcAft>
                <a:spcPts val="0"/>
              </a:spcAft>
              <a:buClr>
                <a:schemeClr val="dk1"/>
              </a:buClr>
              <a:buSzPts val="3200"/>
              <a:buFont typeface="Comic Sans MS"/>
              <a:buNone/>
            </a:pPr>
            <a:endParaRPr sz="3000" b="0" i="0" u="none" dirty="0">
              <a:solidFill>
                <a:schemeClr val="dk1"/>
              </a:solidFill>
              <a:latin typeface="SassoonCRInfant" panose="00000400000000000000" pitchFamily="2" charset="0"/>
              <a:sym typeface="Comic Sans MS"/>
            </a:endParaRPr>
          </a:p>
          <a:p>
            <a:pPr marL="342900" lvl="0" indent="-342900" algn="l" rtl="0">
              <a:lnSpc>
                <a:spcPct val="100000"/>
              </a:lnSpc>
              <a:spcBef>
                <a:spcPts val="64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Summer Term- </a:t>
            </a:r>
            <a:r>
              <a:rPr lang="en-US" sz="3000" b="0" i="0" u="none" dirty="0" smtClean="0">
                <a:solidFill>
                  <a:schemeClr val="dk1"/>
                </a:solidFill>
                <a:latin typeface="SassoonCRInfant" panose="00000400000000000000" pitchFamily="2" charset="0"/>
                <a:sym typeface="Comic Sans MS"/>
              </a:rPr>
              <a:t>Moving Earth</a:t>
            </a:r>
            <a:endParaRPr sz="3000"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None/>
            </a:pPr>
            <a:r>
              <a:rPr lang="en-US" sz="3000" b="0" i="0" u="none" dirty="0">
                <a:solidFill>
                  <a:schemeClr val="dk1"/>
                </a:solidFill>
                <a:latin typeface="SassoonCRInfant" panose="00000400000000000000" pitchFamily="2" charset="0"/>
                <a:sym typeface="Comic Sans MS"/>
              </a:rPr>
              <a:t> </a:t>
            </a:r>
            <a:endParaRPr sz="3000" dirty="0">
              <a:latin typeface="SassoonCRInfant" panose="00000400000000000000" pitchFamily="2" charset="0"/>
            </a:endParaRPr>
          </a:p>
          <a:p>
            <a:pPr marL="342900" lvl="0" indent="-165100" algn="l" rtl="0">
              <a:lnSpc>
                <a:spcPct val="100000"/>
              </a:lnSpc>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a:p>
            <a:pPr marL="342900" lvl="0" indent="-165100" algn="l" rtl="0">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1349</Words>
  <Application>Microsoft Office PowerPoint</Application>
  <PresentationFormat>On-screen Show (4:3)</PresentationFormat>
  <Paragraphs>136</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Comic Sans MS</vt:lpstr>
      <vt:lpstr>SassoonCRInfant</vt:lpstr>
      <vt:lpstr>1_Crayons</vt:lpstr>
      <vt:lpstr>Crayons</vt:lpstr>
      <vt:lpstr>Meet the Teacher Phase 3 Year 6</vt:lpstr>
      <vt:lpstr>PowerPoint Presentation</vt:lpstr>
      <vt:lpstr>PowerPoint Presentation</vt:lpstr>
      <vt:lpstr>Attendance</vt:lpstr>
      <vt:lpstr>Breakdown of the day…</vt:lpstr>
      <vt:lpstr>Collection &amp; Drop-off</vt:lpstr>
      <vt:lpstr>Collection</vt:lpstr>
      <vt:lpstr>Curriculum</vt:lpstr>
      <vt:lpstr>Year 6 Topics</vt:lpstr>
      <vt:lpstr>Office Items</vt:lpstr>
      <vt:lpstr>PowerPoint Presentation</vt:lpstr>
      <vt:lpstr>Uniform</vt:lpstr>
      <vt:lpstr>Food and Drink</vt:lpstr>
      <vt:lpstr>Home Learning</vt:lpstr>
      <vt:lpstr>Trips and Visits</vt:lpstr>
      <vt:lpstr>100 experiences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Phase 3 Year 4</dc:title>
  <dc:creator>e.hepper</dc:creator>
  <cp:lastModifiedBy>Mrs K Langford</cp:lastModifiedBy>
  <cp:revision>18</cp:revision>
  <dcterms:created xsi:type="dcterms:W3CDTF">2010-07-13T19:26:36Z</dcterms:created>
  <dcterms:modified xsi:type="dcterms:W3CDTF">2025-06-26T11:27:56Z</dcterms:modified>
</cp:coreProperties>
</file>