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88" r:id="rId3"/>
    <p:sldId id="276" r:id="rId4"/>
    <p:sldId id="260" r:id="rId5"/>
    <p:sldId id="278" r:id="rId6"/>
    <p:sldId id="279" r:id="rId7"/>
    <p:sldId id="277" r:id="rId8"/>
    <p:sldId id="292" r:id="rId9"/>
    <p:sldId id="262" r:id="rId10"/>
    <p:sldId id="264" r:id="rId11"/>
    <p:sldId id="281" r:id="rId12"/>
    <p:sldId id="258" r:id="rId13"/>
    <p:sldId id="259" r:id="rId14"/>
    <p:sldId id="274" r:id="rId15"/>
    <p:sldId id="275" r:id="rId16"/>
    <p:sldId id="273" r:id="rId17"/>
    <p:sldId id="286" r:id="rId18"/>
    <p:sldId id="282" r:id="rId19"/>
    <p:sldId id="283" r:id="rId20"/>
    <p:sldId id="296" r:id="rId21"/>
    <p:sldId id="297" r:id="rId22"/>
    <p:sldId id="294" r:id="rId23"/>
    <p:sldId id="293" r:id="rId24"/>
    <p:sldId id="285"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FEF3AC-866F-4F72-AC8B-01F4365B7972}" type="datetimeFigureOut">
              <a:rPr lang="en-GB" smtClean="0"/>
              <a:t>21/10/2022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CBE83C4-A1CC-4D8D-9385-742C8EC8EA07}" type="slidenum">
              <a:rPr lang="en-GB" smtClean="0"/>
              <a:t>‹#›</a:t>
            </a:fld>
            <a:endParaRPr lang="en-GB"/>
          </a:p>
        </p:txBody>
      </p:sp>
    </p:spTree>
    <p:extLst>
      <p:ext uri="{BB962C8B-B14F-4D97-AF65-F5344CB8AC3E}">
        <p14:creationId xmlns:p14="http://schemas.microsoft.com/office/powerpoint/2010/main" val="232147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13BFD46-4468-46F3-99B2-506948412A22}" type="datetimeFigureOut">
              <a:rPr lang="en-GB" smtClean="0"/>
              <a:t>21/10/2022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EEAA65A-105F-4245-B7CA-7102F99A58DB}" type="slidenum">
              <a:rPr lang="en-GB" smtClean="0"/>
              <a:t>‹#›</a:t>
            </a:fld>
            <a:endParaRPr lang="en-GB"/>
          </a:p>
        </p:txBody>
      </p:sp>
    </p:spTree>
    <p:extLst>
      <p:ext uri="{BB962C8B-B14F-4D97-AF65-F5344CB8AC3E}">
        <p14:creationId xmlns:p14="http://schemas.microsoft.com/office/powerpoint/2010/main" val="180477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1</a:t>
            </a:fld>
            <a:endParaRPr lang="en-GB"/>
          </a:p>
        </p:txBody>
      </p:sp>
    </p:spTree>
    <p:extLst>
      <p:ext uri="{BB962C8B-B14F-4D97-AF65-F5344CB8AC3E}">
        <p14:creationId xmlns:p14="http://schemas.microsoft.com/office/powerpoint/2010/main" val="374706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12</a:t>
            </a:fld>
            <a:endParaRPr lang="en-GB"/>
          </a:p>
        </p:txBody>
      </p:sp>
    </p:spTree>
    <p:extLst>
      <p:ext uri="{BB962C8B-B14F-4D97-AF65-F5344CB8AC3E}">
        <p14:creationId xmlns:p14="http://schemas.microsoft.com/office/powerpoint/2010/main" val="366579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Pre-schools should be teaching this. Some children in Foundation Stage are still working on this. </a:t>
            </a:r>
            <a:endParaRPr lang="en-GB" dirty="0"/>
          </a:p>
        </p:txBody>
      </p:sp>
      <p:sp>
        <p:nvSpPr>
          <p:cNvPr id="4" name="Slide Number Placeholder 3"/>
          <p:cNvSpPr>
            <a:spLocks noGrp="1"/>
          </p:cNvSpPr>
          <p:nvPr>
            <p:ph type="sldNum" sz="quarter" idx="10"/>
          </p:nvPr>
        </p:nvSpPr>
        <p:spPr/>
        <p:txBody>
          <a:bodyPr/>
          <a:lstStyle/>
          <a:p>
            <a:fld id="{AEEAA65A-105F-4245-B7CA-7102F99A58DB}" type="slidenum">
              <a:rPr lang="en-GB" smtClean="0"/>
              <a:t>13</a:t>
            </a:fld>
            <a:endParaRPr lang="en-GB"/>
          </a:p>
        </p:txBody>
      </p:sp>
    </p:spTree>
    <p:extLst>
      <p:ext uri="{BB962C8B-B14F-4D97-AF65-F5344CB8AC3E}">
        <p14:creationId xmlns:p14="http://schemas.microsoft.com/office/powerpoint/2010/main" val="32404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Foundation</a:t>
            </a:r>
            <a:r>
              <a:rPr lang="en-GB" baseline="0" dirty="0" smtClean="0"/>
              <a:t> Stage </a:t>
            </a:r>
            <a:r>
              <a:rPr lang="en-GB" dirty="0" smtClean="0"/>
              <a:t>children should be secure in this</a:t>
            </a:r>
            <a:r>
              <a:rPr lang="en-GB" baseline="0" dirty="0" smtClean="0"/>
              <a:t> area by the end of </a:t>
            </a:r>
            <a:r>
              <a:rPr lang="en-GB" baseline="0" smtClean="0"/>
              <a:t>Foundation Stage. </a:t>
            </a:r>
            <a:endParaRPr lang="en-GB" dirty="0"/>
          </a:p>
        </p:txBody>
      </p:sp>
      <p:sp>
        <p:nvSpPr>
          <p:cNvPr id="4" name="Slide Number Placeholder 3"/>
          <p:cNvSpPr>
            <a:spLocks noGrp="1"/>
          </p:cNvSpPr>
          <p:nvPr>
            <p:ph type="sldNum" sz="quarter" idx="10"/>
          </p:nvPr>
        </p:nvSpPr>
        <p:spPr/>
        <p:txBody>
          <a:bodyPr/>
          <a:lstStyle/>
          <a:p>
            <a:fld id="{AEEAA65A-105F-4245-B7CA-7102F99A58DB}" type="slidenum">
              <a:rPr lang="en-GB" smtClean="0"/>
              <a:t>14</a:t>
            </a:fld>
            <a:endParaRPr lang="en-GB"/>
          </a:p>
        </p:txBody>
      </p:sp>
    </p:spTree>
    <p:extLst>
      <p:ext uri="{BB962C8B-B14F-4D97-AF65-F5344CB8AC3E}">
        <p14:creationId xmlns:p14="http://schemas.microsoft.com/office/powerpoint/2010/main" val="22920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children in f</a:t>
            </a:r>
            <a:r>
              <a:rPr lang="en-GB" dirty="0" smtClean="0"/>
              <a:t>oundation Stage</a:t>
            </a:r>
            <a:r>
              <a:rPr lang="en-GB" baseline="0" dirty="0" smtClean="0"/>
              <a:t> should achieve this at the end of this year. </a:t>
            </a:r>
          </a:p>
          <a:p>
            <a:r>
              <a:rPr lang="en-GB" baseline="0" dirty="0" smtClean="0"/>
              <a:t>Year 1 – majority of </a:t>
            </a:r>
            <a:r>
              <a:rPr lang="en-GB" baseline="0" dirty="0" err="1" smtClean="0"/>
              <a:t>chn</a:t>
            </a:r>
            <a:r>
              <a:rPr lang="en-GB" baseline="0" dirty="0" smtClean="0"/>
              <a:t> will be working on this phase to start with. </a:t>
            </a:r>
            <a:endParaRPr lang="en-GB" dirty="0"/>
          </a:p>
        </p:txBody>
      </p:sp>
      <p:sp>
        <p:nvSpPr>
          <p:cNvPr id="4" name="Slide Number Placeholder 3"/>
          <p:cNvSpPr>
            <a:spLocks noGrp="1"/>
          </p:cNvSpPr>
          <p:nvPr>
            <p:ph type="sldNum" sz="quarter" idx="10"/>
          </p:nvPr>
        </p:nvSpPr>
        <p:spPr/>
        <p:txBody>
          <a:bodyPr/>
          <a:lstStyle/>
          <a:p>
            <a:fld id="{AEEAA65A-105F-4245-B7CA-7102F99A58DB}" type="slidenum">
              <a:rPr lang="en-GB" smtClean="0"/>
              <a:t>15</a:t>
            </a:fld>
            <a:endParaRPr lang="en-GB"/>
          </a:p>
        </p:txBody>
      </p:sp>
    </p:spTree>
    <p:extLst>
      <p:ext uri="{BB962C8B-B14F-4D97-AF65-F5344CB8AC3E}">
        <p14:creationId xmlns:p14="http://schemas.microsoft.com/office/powerpoint/2010/main" val="28672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a:t>
            </a:r>
            <a:r>
              <a:rPr lang="en-GB" baseline="0" dirty="0" smtClean="0"/>
              <a:t> will need to be secure in all phases to achieve in the phonics screening. </a:t>
            </a:r>
            <a:endParaRPr lang="en-GB" dirty="0"/>
          </a:p>
        </p:txBody>
      </p:sp>
      <p:sp>
        <p:nvSpPr>
          <p:cNvPr id="4" name="Slide Number Placeholder 3"/>
          <p:cNvSpPr>
            <a:spLocks noGrp="1"/>
          </p:cNvSpPr>
          <p:nvPr>
            <p:ph type="sldNum" sz="quarter" idx="10"/>
          </p:nvPr>
        </p:nvSpPr>
        <p:spPr/>
        <p:txBody>
          <a:bodyPr/>
          <a:lstStyle/>
          <a:p>
            <a:fld id="{AEEAA65A-105F-4245-B7CA-7102F99A58DB}" type="slidenum">
              <a:rPr lang="en-GB" smtClean="0"/>
              <a:t>16</a:t>
            </a:fld>
            <a:endParaRPr lang="en-GB"/>
          </a:p>
        </p:txBody>
      </p:sp>
    </p:spTree>
    <p:extLst>
      <p:ext uri="{BB962C8B-B14F-4D97-AF65-F5344CB8AC3E}">
        <p14:creationId xmlns:p14="http://schemas.microsoft.com/office/powerpoint/2010/main" val="420705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17</a:t>
            </a:fld>
            <a:endParaRPr lang="en-GB"/>
          </a:p>
        </p:txBody>
      </p:sp>
    </p:spTree>
    <p:extLst>
      <p:ext uri="{BB962C8B-B14F-4D97-AF65-F5344CB8AC3E}">
        <p14:creationId xmlns:p14="http://schemas.microsoft.com/office/powerpoint/2010/main" val="95045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18</a:t>
            </a:fld>
            <a:endParaRPr lang="en-GB"/>
          </a:p>
        </p:txBody>
      </p:sp>
    </p:spTree>
    <p:extLst>
      <p:ext uri="{BB962C8B-B14F-4D97-AF65-F5344CB8AC3E}">
        <p14:creationId xmlns:p14="http://schemas.microsoft.com/office/powerpoint/2010/main" val="55176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19</a:t>
            </a:fld>
            <a:endParaRPr lang="en-GB"/>
          </a:p>
        </p:txBody>
      </p:sp>
    </p:spTree>
    <p:extLst>
      <p:ext uri="{BB962C8B-B14F-4D97-AF65-F5344CB8AC3E}">
        <p14:creationId xmlns:p14="http://schemas.microsoft.com/office/powerpoint/2010/main" val="284583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22</a:t>
            </a:fld>
            <a:endParaRPr lang="en-GB"/>
          </a:p>
        </p:txBody>
      </p:sp>
    </p:spTree>
    <p:extLst>
      <p:ext uri="{BB962C8B-B14F-4D97-AF65-F5344CB8AC3E}">
        <p14:creationId xmlns:p14="http://schemas.microsoft.com/office/powerpoint/2010/main" val="256095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24</a:t>
            </a:fld>
            <a:endParaRPr lang="en-GB"/>
          </a:p>
        </p:txBody>
      </p:sp>
    </p:spTree>
    <p:extLst>
      <p:ext uri="{BB962C8B-B14F-4D97-AF65-F5344CB8AC3E}">
        <p14:creationId xmlns:p14="http://schemas.microsoft.com/office/powerpoint/2010/main" val="330983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AA65A-105F-4245-B7CA-7102F99A58DB}" type="slidenum">
              <a:rPr lang="en-GB" smtClean="0"/>
              <a:t>3</a:t>
            </a:fld>
            <a:endParaRPr lang="en-GB"/>
          </a:p>
        </p:txBody>
      </p:sp>
    </p:spTree>
    <p:extLst>
      <p:ext uri="{BB962C8B-B14F-4D97-AF65-F5344CB8AC3E}">
        <p14:creationId xmlns:p14="http://schemas.microsoft.com/office/powerpoint/2010/main" val="321329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4</a:t>
            </a:fld>
            <a:endParaRPr lang="en-GB"/>
          </a:p>
        </p:txBody>
      </p:sp>
    </p:spTree>
    <p:extLst>
      <p:ext uri="{BB962C8B-B14F-4D97-AF65-F5344CB8AC3E}">
        <p14:creationId xmlns:p14="http://schemas.microsoft.com/office/powerpoint/2010/main" val="129052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5</a:t>
            </a:fld>
            <a:endParaRPr lang="en-GB"/>
          </a:p>
        </p:txBody>
      </p:sp>
    </p:spTree>
    <p:extLst>
      <p:ext uri="{BB962C8B-B14F-4D97-AF65-F5344CB8AC3E}">
        <p14:creationId xmlns:p14="http://schemas.microsoft.com/office/powerpoint/2010/main" val="161636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6</a:t>
            </a:fld>
            <a:endParaRPr lang="en-GB"/>
          </a:p>
        </p:txBody>
      </p:sp>
    </p:spTree>
    <p:extLst>
      <p:ext uri="{BB962C8B-B14F-4D97-AF65-F5344CB8AC3E}">
        <p14:creationId xmlns:p14="http://schemas.microsoft.com/office/powerpoint/2010/main" val="67848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7</a:t>
            </a:fld>
            <a:endParaRPr lang="en-GB"/>
          </a:p>
        </p:txBody>
      </p:sp>
    </p:spTree>
    <p:extLst>
      <p:ext uri="{BB962C8B-B14F-4D97-AF65-F5344CB8AC3E}">
        <p14:creationId xmlns:p14="http://schemas.microsoft.com/office/powerpoint/2010/main" val="201164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9</a:t>
            </a:fld>
            <a:endParaRPr lang="en-GB"/>
          </a:p>
        </p:txBody>
      </p:sp>
    </p:spTree>
    <p:extLst>
      <p:ext uri="{BB962C8B-B14F-4D97-AF65-F5344CB8AC3E}">
        <p14:creationId xmlns:p14="http://schemas.microsoft.com/office/powerpoint/2010/main" val="199691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AA65A-105F-4245-B7CA-7102F99A58DB}" type="slidenum">
              <a:rPr lang="en-GB" smtClean="0"/>
              <a:t>10</a:t>
            </a:fld>
            <a:endParaRPr lang="en-GB"/>
          </a:p>
        </p:txBody>
      </p:sp>
    </p:spTree>
    <p:extLst>
      <p:ext uri="{BB962C8B-B14F-4D97-AF65-F5344CB8AC3E}">
        <p14:creationId xmlns:p14="http://schemas.microsoft.com/office/powerpoint/2010/main" val="389944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AA65A-105F-4245-B7CA-7102F99A58DB}" type="slidenum">
              <a:rPr lang="en-GB" smtClean="0"/>
              <a:t>11</a:t>
            </a:fld>
            <a:endParaRPr lang="en-GB"/>
          </a:p>
        </p:txBody>
      </p:sp>
    </p:spTree>
    <p:extLst>
      <p:ext uri="{BB962C8B-B14F-4D97-AF65-F5344CB8AC3E}">
        <p14:creationId xmlns:p14="http://schemas.microsoft.com/office/powerpoint/2010/main" val="64675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F9AE9D-F2D7-48A0-B5FB-8C8A41A7ED4A}" type="datetimeFigureOut">
              <a:rPr lang="en-GB" smtClean="0"/>
              <a:t>21/10/2022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310C01E-9439-4638-A8C8-FF53CFA1C0E6}" type="slidenum">
              <a:rPr lang="en-GB" smtClean="0"/>
              <a:t>‹#›</a:t>
            </a:fld>
            <a:endParaRPr lang="en-GB"/>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9AE9D-F2D7-48A0-B5FB-8C8A41A7ED4A}"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0C01E-9439-4638-A8C8-FF53CFA1C0E6}" type="slidenum">
              <a:rPr lang="en-GB" smtClean="0"/>
              <a:t>‹#›</a:t>
            </a:fld>
            <a:endParaRPr lang="en-GB"/>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9AE9D-F2D7-48A0-B5FB-8C8A41A7ED4A}"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0C01E-9439-4638-A8C8-FF53CFA1C0E6}" type="slidenum">
              <a:rPr lang="en-GB" smtClean="0"/>
              <a:t>‹#›</a:t>
            </a:fld>
            <a:endParaRPr lang="en-GB"/>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9AE9D-F2D7-48A0-B5FB-8C8A41A7ED4A}"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0C01E-9439-4638-A8C8-FF53CFA1C0E6}"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F9AE9D-F2D7-48A0-B5FB-8C8A41A7ED4A}"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0C01E-9439-4638-A8C8-FF53CFA1C0E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F9AE9D-F2D7-48A0-B5FB-8C8A41A7ED4A}"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0C01E-9439-4638-A8C8-FF53CFA1C0E6}"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F9AE9D-F2D7-48A0-B5FB-8C8A41A7ED4A}" type="datetimeFigureOut">
              <a:rPr lang="en-GB" smtClean="0"/>
              <a:t>21/10/2022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10C01E-9439-4638-A8C8-FF53CFA1C0E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F9AE9D-F2D7-48A0-B5FB-8C8A41A7ED4A}" type="datetimeFigureOut">
              <a:rPr lang="en-GB" smtClean="0"/>
              <a:t>21/10/2022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10C01E-9439-4638-A8C8-FF53CFA1C0E6}"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9AE9D-F2D7-48A0-B5FB-8C8A41A7ED4A}" type="datetimeFigureOut">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10C01E-9439-4638-A8C8-FF53CFA1C0E6}" type="slidenum">
              <a:rPr lang="en-GB" smtClean="0"/>
              <a:t>‹#›</a:t>
            </a:fld>
            <a:endParaRPr lang="en-GB"/>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BF9AE9D-F2D7-48A0-B5FB-8C8A41A7ED4A}"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0C01E-9439-4638-A8C8-FF53CFA1C0E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BF9AE9D-F2D7-48A0-B5FB-8C8A41A7ED4A}" type="datetimeFigureOut">
              <a:rPr lang="en-GB" smtClean="0"/>
              <a:t>21/10/2022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310C01E-9439-4638-A8C8-FF53CFA1C0E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F9AE9D-F2D7-48A0-B5FB-8C8A41A7ED4A}" type="datetimeFigureOut">
              <a:rPr lang="en-GB" smtClean="0"/>
              <a:t>21/10/2022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310C01E-9439-4638-A8C8-FF53CFA1C0E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uk/imgres?imgurl=http://www.mccullagh.org/db9/1ds2-2/ear-closeup.jpg&amp;imgrefurl=http://www.mccullagh.org/image/1ds2-2/ear-closeup.html&amp;h=768&amp;w=512&amp;sz=108&amp;hl=en&amp;start=3&amp;usg=__p3Vh2JsG9gwPWcGwFFekP0MxoDM=&amp;tbnid=5Cea8Luq7vUqiM:&amp;tbnh=142&amp;tbnw=95&amp;prev=/images?q=ear&amp;gbv=2&amp;hl=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images.google.co.uk/imgres?imgurl=http://www.classicveedub.com.au/images/SpareParts/garage_tools/cartoon_eyes.jpg&amp;imgrefurl=http://www.classicveedub.com.au/SpareParts/Parts_Results_Tools.asp&amp;h=177&amp;w=177&amp;sz=6&amp;hl=en&amp;start=5&amp;usg=__zZ893Sfg4s5n4QJ0Iss0CimOX08=&amp;tbnid=PiHLF2Oc6Y1-JM:&amp;tbnh=101&amp;tbnw=101&amp;prev=/images?q=cartoon+eyes&amp;gbv=2&amp;ndsp=18&amp;hl=en&amp;sa=X"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829761"/>
          </a:xfrm>
        </p:spPr>
        <p:txBody>
          <a:bodyPr>
            <a:normAutofit/>
          </a:bodyPr>
          <a:lstStyle/>
          <a:p>
            <a:r>
              <a:rPr lang="en-GB" sz="3600" dirty="0" smtClean="0"/>
              <a:t>Phonics Information for Parents</a:t>
            </a:r>
            <a:endParaRPr lang="en-GB" sz="3600" dirty="0"/>
          </a:p>
        </p:txBody>
      </p:sp>
      <p:sp>
        <p:nvSpPr>
          <p:cNvPr id="3" name="Subtitle 2"/>
          <p:cNvSpPr>
            <a:spLocks noGrp="1"/>
          </p:cNvSpPr>
          <p:nvPr>
            <p:ph type="subTitle" idx="1"/>
          </p:nvPr>
        </p:nvSpPr>
        <p:spPr/>
        <p:txBody>
          <a:bodyPr>
            <a:normAutofit/>
          </a:bodyPr>
          <a:lstStyle/>
          <a:p>
            <a:r>
              <a:rPr lang="en-GB" sz="2000" dirty="0" smtClean="0"/>
              <a:t>Parents Information Event –  19th October 2022</a:t>
            </a:r>
            <a:endParaRPr lang="en-GB" sz="2000" dirty="0"/>
          </a:p>
        </p:txBody>
      </p:sp>
      <p:pic>
        <p:nvPicPr>
          <p:cNvPr id="5" name="Picture 4" descr="Abbots Hall Header"/>
          <p:cNvPicPr/>
          <p:nvPr/>
        </p:nvPicPr>
        <p:blipFill rotWithShape="1">
          <a:blip r:embed="rId3">
            <a:extLst>
              <a:ext uri="{28A0092B-C50C-407E-A947-70E740481C1C}">
                <a14:useLocalDpi xmlns:a14="http://schemas.microsoft.com/office/drawing/2010/main" val="0"/>
              </a:ext>
            </a:extLst>
          </a:blip>
          <a:srcRect l="74958" t="4098" r="9718" b="19672"/>
          <a:stretch/>
        </p:blipFill>
        <p:spPr bwMode="auto">
          <a:xfrm>
            <a:off x="323528" y="260648"/>
            <a:ext cx="1224136" cy="1296144"/>
          </a:xfrm>
          <a:prstGeom prst="rect">
            <a:avLst/>
          </a:prstGeom>
          <a:noFill/>
          <a:ln>
            <a:noFill/>
          </a:ln>
          <a:extLst>
            <a:ext uri="{53640926-AAD7-44D8-BBD7-CCE9431645EC}">
              <a14:shadowObscured xmlns:a14="http://schemas.microsoft.com/office/drawing/2010/main"/>
            </a:ext>
          </a:extLst>
        </p:spPr>
      </p:pic>
      <p:pic>
        <p:nvPicPr>
          <p:cNvPr id="6" name="Picture 5" descr="Abbots Hall Header"/>
          <p:cNvPicPr/>
          <p:nvPr/>
        </p:nvPicPr>
        <p:blipFill rotWithShape="1">
          <a:blip r:embed="rId3">
            <a:extLst>
              <a:ext uri="{28A0092B-C50C-407E-A947-70E740481C1C}">
                <a14:useLocalDpi xmlns:a14="http://schemas.microsoft.com/office/drawing/2010/main" val="0"/>
              </a:ext>
            </a:extLst>
          </a:blip>
          <a:srcRect l="74958" t="4098" r="9718" b="19672"/>
          <a:stretch/>
        </p:blipFill>
        <p:spPr bwMode="auto">
          <a:xfrm>
            <a:off x="7740352" y="188640"/>
            <a:ext cx="1224136" cy="12961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368062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GB" b="1" dirty="0" smtClean="0"/>
              <a:t>Phonics Screening Test</a:t>
            </a:r>
          </a:p>
          <a:p>
            <a:r>
              <a:rPr lang="en-GB" dirty="0"/>
              <a:t>The phonics screening check will be taken individually by all children in Year 1 in England </a:t>
            </a:r>
            <a:r>
              <a:rPr lang="en-GB" dirty="0" smtClean="0"/>
              <a:t>in a week in June </a:t>
            </a:r>
            <a:r>
              <a:rPr lang="en-GB" dirty="0"/>
              <a:t>. </a:t>
            </a:r>
          </a:p>
          <a:p>
            <a:endParaRPr lang="en-GB" dirty="0"/>
          </a:p>
          <a:p>
            <a:r>
              <a:rPr lang="en-GB" dirty="0"/>
              <a:t>It is designed to give you information on how your child is progressing in phonics. </a:t>
            </a:r>
          </a:p>
          <a:p>
            <a:endParaRPr lang="en-GB" dirty="0"/>
          </a:p>
          <a:p>
            <a:r>
              <a:rPr lang="en-GB" dirty="0"/>
              <a:t>It will help to identify whether your child needs additional support at this stage so that they do not fall behind in this vital early reading skill</a:t>
            </a:r>
            <a:r>
              <a:rPr lang="en-GB" dirty="0" smtClean="0"/>
              <a:t>.</a:t>
            </a:r>
          </a:p>
          <a:p>
            <a:endParaRPr lang="en-GB" dirty="0" smtClean="0"/>
          </a:p>
          <a:p>
            <a:r>
              <a:rPr lang="en-GB" dirty="0" smtClean="0"/>
              <a:t>There </a:t>
            </a:r>
            <a:r>
              <a:rPr lang="en-GB" dirty="0"/>
              <a:t>will be two sections in this 40-word check and it will assess phonics skills and knowledge learned through Reception, Year 1 </a:t>
            </a:r>
            <a:endParaRPr lang="en-GB" dirty="0" smtClean="0"/>
          </a:p>
          <a:p>
            <a:endParaRPr lang="en-GB" dirty="0" smtClean="0"/>
          </a:p>
          <a:p>
            <a:r>
              <a:rPr lang="en-GB" dirty="0" smtClean="0"/>
              <a:t>Reception and Year 1 pupils are assessed by class teachers each half term to monitor progress and identify any gaps in knowledge.</a:t>
            </a:r>
            <a:endParaRPr lang="en-GB" dirty="0"/>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t>How is my child assessed on phonics?</a:t>
            </a:r>
            <a:endParaRPr lang="en-GB" dirty="0"/>
          </a:p>
        </p:txBody>
      </p:sp>
    </p:spTree>
    <p:extLst>
      <p:ext uri="{BB962C8B-B14F-4D97-AF65-F5344CB8AC3E}">
        <p14:creationId xmlns:p14="http://schemas.microsoft.com/office/powerpoint/2010/main" val="207609913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fontAlgn="auto" hangingPunct="1">
              <a:spcAft>
                <a:spcPts val="0"/>
              </a:spcAft>
              <a:defRPr/>
            </a:pPr>
            <a:endParaRPr lang="en-US">
              <a:latin typeface="News Gothic MT" charset="0"/>
              <a:ea typeface="+mj-ea"/>
              <a:cs typeface="Tahoma" charset="0"/>
            </a:endParaRPr>
          </a:p>
        </p:txBody>
      </p:sp>
      <p:pic>
        <p:nvPicPr>
          <p:cNvPr id="48130" name="Picture 7" descr="Sca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579438"/>
            <a:ext cx="4675187"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8"/>
          <p:cNvSpPr>
            <a:spLocks noGrp="1"/>
          </p:cNvSpPr>
          <p:nvPr>
            <p:ph idx="1"/>
          </p:nvPr>
        </p:nvSpPr>
        <p:spPr/>
        <p:txBody>
          <a:bodyPr/>
          <a:lstStyle/>
          <a:p>
            <a:pPr eaLnBrk="1" hangingPunct="1"/>
            <a:endParaRPr lang="en-US" dirty="0">
              <a:latin typeface="News Gothic MT" charset="0"/>
            </a:endParaRPr>
          </a:p>
        </p:txBody>
      </p:sp>
      <p:pic>
        <p:nvPicPr>
          <p:cNvPr id="48132" name="Picture 9" descr="Scan 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2713"/>
            <a:ext cx="48196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00401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 The Rocket Phonics scheme and linked reading books provide a comprehensive system for teaching, applying and embedding phonic skills</a:t>
            </a:r>
          </a:p>
          <a:p>
            <a:r>
              <a:rPr lang="en-GB" dirty="0" smtClean="0"/>
              <a:t>Reading books will be matched to phonic knowledge. These target books should be shared and read many times so that your child is fluent and confident in decoding these sounds before moving on to a new book.</a:t>
            </a:r>
          </a:p>
          <a:p>
            <a:r>
              <a:rPr lang="en-GB" dirty="0" smtClean="0"/>
              <a:t>The majority of </a:t>
            </a:r>
            <a:r>
              <a:rPr lang="en-GB" dirty="0"/>
              <a:t>c</a:t>
            </a:r>
            <a:r>
              <a:rPr lang="en-GB" dirty="0" smtClean="0"/>
              <a:t>hildren are taught phonics in whole class sessions by their class teacher</a:t>
            </a:r>
          </a:p>
          <a:p>
            <a:r>
              <a:rPr lang="en-GB" dirty="0" smtClean="0"/>
              <a:t>Teaching Assistants will support and extend small groups of children </a:t>
            </a:r>
          </a:p>
          <a:p>
            <a:r>
              <a:rPr lang="en-GB" dirty="0" smtClean="0"/>
              <a:t>20 minutes every day</a:t>
            </a:r>
          </a:p>
          <a:p>
            <a:endParaRPr lang="en-GB" dirty="0" smtClean="0"/>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t>How is phonics taught at Abbot’s Hall?</a:t>
            </a:r>
            <a:endParaRPr lang="en-GB" dirty="0"/>
          </a:p>
        </p:txBody>
      </p:sp>
    </p:spTree>
    <p:extLst>
      <p:ext uri="{BB962C8B-B14F-4D97-AF65-F5344CB8AC3E}">
        <p14:creationId xmlns:p14="http://schemas.microsoft.com/office/powerpoint/2010/main" val="166398729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853136"/>
          </a:xfrm>
        </p:spPr>
        <p:txBody>
          <a:bodyPr>
            <a:noAutofit/>
          </a:bodyPr>
          <a:lstStyle/>
          <a:p>
            <a:pPr marL="109728" indent="0">
              <a:buNone/>
            </a:pPr>
            <a:r>
              <a:rPr lang="en-GB" sz="2800" b="1" dirty="0"/>
              <a:t>Phase 1 – </a:t>
            </a:r>
            <a:r>
              <a:rPr lang="en-GB" sz="2800" dirty="0" smtClean="0">
                <a:solidFill>
                  <a:srgbClr val="FF0000"/>
                </a:solidFill>
              </a:rPr>
              <a:t>( aimed at in pre-school settings but often taught in Reception)</a:t>
            </a:r>
          </a:p>
          <a:p>
            <a:r>
              <a:rPr lang="en-GB" sz="2800" dirty="0" smtClean="0"/>
              <a:t>Emphasis </a:t>
            </a:r>
            <a:r>
              <a:rPr lang="en-GB" sz="2800" dirty="0"/>
              <a:t>on hearing </a:t>
            </a:r>
            <a:r>
              <a:rPr lang="en-GB" sz="2800" dirty="0" smtClean="0"/>
              <a:t>sounds</a:t>
            </a:r>
          </a:p>
          <a:p>
            <a:r>
              <a:rPr lang="en-GB" sz="2800" dirty="0"/>
              <a:t>L</a:t>
            </a:r>
            <a:r>
              <a:rPr lang="en-GB" sz="2800" dirty="0" smtClean="0"/>
              <a:t>earning </a:t>
            </a:r>
            <a:r>
              <a:rPr lang="en-GB" sz="2800" dirty="0"/>
              <a:t>how to orally segment and blend words e.g. </a:t>
            </a:r>
            <a:r>
              <a:rPr lang="en-GB" sz="2800" dirty="0" smtClean="0"/>
              <a:t>c-a-t</a:t>
            </a:r>
          </a:p>
          <a:p>
            <a:r>
              <a:rPr lang="en-GB" sz="2800" dirty="0" smtClean="0"/>
              <a:t> Rhythm, rhyme and alliteration</a:t>
            </a:r>
            <a:endParaRPr lang="en-GB" sz="2000" dirty="0"/>
          </a:p>
        </p:txBody>
      </p:sp>
      <p:sp>
        <p:nvSpPr>
          <p:cNvPr id="2" name="Title 1"/>
          <p:cNvSpPr>
            <a:spLocks noGrp="1"/>
          </p:cNvSpPr>
          <p:nvPr>
            <p:ph type="title"/>
          </p:nvPr>
        </p:nvSpPr>
        <p:spPr/>
        <p:txBody>
          <a:bodyPr/>
          <a:lstStyle/>
          <a:p>
            <a:r>
              <a:rPr lang="en-GB" dirty="0" smtClean="0"/>
              <a:t>What is my child learning?</a:t>
            </a:r>
            <a:endParaRPr lang="en-GB" dirty="0"/>
          </a:p>
        </p:txBody>
      </p:sp>
    </p:spTree>
    <p:extLst>
      <p:ext uri="{BB962C8B-B14F-4D97-AF65-F5344CB8AC3E}">
        <p14:creationId xmlns:p14="http://schemas.microsoft.com/office/powerpoint/2010/main" val="2311170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2400" b="1" dirty="0"/>
              <a:t>Phase 2 </a:t>
            </a:r>
            <a:r>
              <a:rPr lang="en-GB" sz="2400" b="1" dirty="0" smtClean="0"/>
              <a:t>–</a:t>
            </a:r>
          </a:p>
          <a:p>
            <a:r>
              <a:rPr lang="en-GB" sz="2400" dirty="0" smtClean="0"/>
              <a:t>Learn 19 </a:t>
            </a:r>
            <a:r>
              <a:rPr lang="en-GB" sz="2400" dirty="0"/>
              <a:t>simple phonemes  (sounds) for some letters (graphemes</a:t>
            </a:r>
            <a:r>
              <a:rPr lang="en-GB" sz="2400" dirty="0" smtClean="0"/>
              <a:t>).</a:t>
            </a:r>
          </a:p>
          <a:p>
            <a:r>
              <a:rPr lang="en-GB" sz="2400" dirty="0" smtClean="0"/>
              <a:t>Learn </a:t>
            </a:r>
            <a:r>
              <a:rPr lang="en-GB" sz="2400" dirty="0"/>
              <a:t>CVC words </a:t>
            </a:r>
            <a:r>
              <a:rPr lang="en-GB" sz="2400" dirty="0" smtClean="0"/>
              <a:t>e.g. mum, cat, dog, tap</a:t>
            </a:r>
          </a:p>
          <a:p>
            <a:r>
              <a:rPr lang="en-GB" sz="2400" dirty="0" smtClean="0"/>
              <a:t>Learn some </a:t>
            </a:r>
            <a:r>
              <a:rPr lang="en-GB" sz="2400" dirty="0"/>
              <a:t>tricky </a:t>
            </a:r>
            <a:r>
              <a:rPr lang="en-GB" sz="2400" dirty="0" smtClean="0"/>
              <a:t>words e.g. the, to, no </a:t>
            </a:r>
            <a:endParaRPr lang="en-GB" sz="2400" dirty="0"/>
          </a:p>
          <a:p>
            <a:r>
              <a:rPr lang="en-GB" sz="2400" dirty="0" smtClean="0"/>
              <a:t> </a:t>
            </a:r>
            <a:r>
              <a:rPr lang="en-GB" sz="2400" dirty="0"/>
              <a:t>Blending sounds together to make </a:t>
            </a:r>
            <a:r>
              <a:rPr lang="en-GB" sz="2400" dirty="0" smtClean="0"/>
              <a:t>words </a:t>
            </a:r>
          </a:p>
          <a:p>
            <a:r>
              <a:rPr lang="en-GB" sz="2400" dirty="0" smtClean="0"/>
              <a:t>Segmenting </a:t>
            </a:r>
            <a:r>
              <a:rPr lang="en-GB" sz="2400" dirty="0"/>
              <a:t>words into their separate </a:t>
            </a:r>
            <a:r>
              <a:rPr lang="en-GB" sz="2400" dirty="0" smtClean="0"/>
              <a:t>sounds</a:t>
            </a:r>
          </a:p>
          <a:p>
            <a:r>
              <a:rPr lang="en-GB" sz="2400" dirty="0" smtClean="0"/>
              <a:t> </a:t>
            </a:r>
            <a:r>
              <a:rPr lang="en-GB" sz="2400" dirty="0"/>
              <a:t>Beginning to read simple captions</a:t>
            </a:r>
          </a:p>
        </p:txBody>
      </p:sp>
      <p:sp>
        <p:nvSpPr>
          <p:cNvPr id="3" name="Title 2"/>
          <p:cNvSpPr>
            <a:spLocks noGrp="1"/>
          </p:cNvSpPr>
          <p:nvPr>
            <p:ph type="title"/>
          </p:nvPr>
        </p:nvSpPr>
        <p:spPr/>
        <p:txBody>
          <a:bodyPr/>
          <a:lstStyle/>
          <a:p>
            <a:r>
              <a:rPr lang="en-GB" dirty="0" smtClean="0"/>
              <a:t>What is my child learning?</a:t>
            </a:r>
            <a:endParaRPr lang="en-GB" dirty="0"/>
          </a:p>
        </p:txBody>
      </p:sp>
    </p:spTree>
    <p:extLst>
      <p:ext uri="{BB962C8B-B14F-4D97-AF65-F5344CB8AC3E}">
        <p14:creationId xmlns:p14="http://schemas.microsoft.com/office/powerpoint/2010/main" val="198716191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2400" b="1" dirty="0" smtClean="0"/>
              <a:t>Phase 3</a:t>
            </a:r>
          </a:p>
          <a:p>
            <a:r>
              <a:rPr lang="en-GB" sz="2400" dirty="0" smtClean="0"/>
              <a:t>Teach </a:t>
            </a:r>
            <a:r>
              <a:rPr lang="en-GB" sz="2400" dirty="0"/>
              <a:t>more graphemes (mostly made up of 2 letters e.g. </a:t>
            </a:r>
            <a:r>
              <a:rPr lang="en-GB" sz="2400" dirty="0" err="1"/>
              <a:t>oa</a:t>
            </a:r>
            <a:r>
              <a:rPr lang="en-GB" sz="2400" dirty="0"/>
              <a:t> for </a:t>
            </a:r>
            <a:r>
              <a:rPr lang="en-GB" sz="2400" dirty="0" smtClean="0"/>
              <a:t>boat, </a:t>
            </a:r>
            <a:r>
              <a:rPr lang="en-GB" sz="2400" dirty="0" err="1" smtClean="0"/>
              <a:t>ai</a:t>
            </a:r>
            <a:r>
              <a:rPr lang="en-GB" sz="2400" dirty="0" smtClean="0"/>
              <a:t> for rain)</a:t>
            </a:r>
          </a:p>
          <a:p>
            <a:r>
              <a:rPr lang="en-GB" sz="2400" dirty="0" smtClean="0"/>
              <a:t>Learn more </a:t>
            </a:r>
            <a:r>
              <a:rPr lang="en-GB" sz="2400" dirty="0"/>
              <a:t>tricky words </a:t>
            </a:r>
            <a:r>
              <a:rPr lang="en-GB" sz="2400" dirty="0" smtClean="0"/>
              <a:t>e.g. she, you, they</a:t>
            </a:r>
          </a:p>
          <a:p>
            <a:r>
              <a:rPr lang="en-GB" sz="2400" dirty="0" smtClean="0"/>
              <a:t>Read </a:t>
            </a:r>
            <a:r>
              <a:rPr lang="en-GB" sz="2400" dirty="0"/>
              <a:t>and write simple </a:t>
            </a:r>
            <a:r>
              <a:rPr lang="en-GB" sz="2400" dirty="0" smtClean="0"/>
              <a:t>sentences</a:t>
            </a:r>
          </a:p>
          <a:p>
            <a:r>
              <a:rPr lang="en-GB" sz="2400" dirty="0"/>
              <a:t>Reading </a:t>
            </a:r>
            <a:r>
              <a:rPr lang="en-GB" sz="2400" dirty="0" smtClean="0"/>
              <a:t>captions </a:t>
            </a:r>
            <a:r>
              <a:rPr lang="en-GB" sz="2400" dirty="0"/>
              <a:t>and questions. </a:t>
            </a:r>
          </a:p>
          <a:p>
            <a:endParaRPr lang="en-GB" dirty="0"/>
          </a:p>
        </p:txBody>
      </p:sp>
      <p:sp>
        <p:nvSpPr>
          <p:cNvPr id="3" name="Title 2"/>
          <p:cNvSpPr>
            <a:spLocks noGrp="1"/>
          </p:cNvSpPr>
          <p:nvPr>
            <p:ph type="title"/>
          </p:nvPr>
        </p:nvSpPr>
        <p:spPr/>
        <p:txBody>
          <a:bodyPr/>
          <a:lstStyle/>
          <a:p>
            <a:r>
              <a:rPr lang="en-GB" dirty="0" smtClean="0"/>
              <a:t>What is my child learning?</a:t>
            </a:r>
            <a:endParaRPr lang="en-GB" dirty="0"/>
          </a:p>
        </p:txBody>
      </p:sp>
    </p:spTree>
    <p:extLst>
      <p:ext uri="{BB962C8B-B14F-4D97-AF65-F5344CB8AC3E}">
        <p14:creationId xmlns:p14="http://schemas.microsoft.com/office/powerpoint/2010/main" val="206176546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2800" b="1" dirty="0"/>
              <a:t>Phase 4 </a:t>
            </a:r>
          </a:p>
          <a:p>
            <a:r>
              <a:rPr lang="en-GB" sz="2800" dirty="0" smtClean="0"/>
              <a:t>Recap </a:t>
            </a:r>
            <a:r>
              <a:rPr lang="en-GB" sz="2800" dirty="0"/>
              <a:t>of phase 2 and </a:t>
            </a:r>
            <a:r>
              <a:rPr lang="en-GB" sz="2800" dirty="0" smtClean="0"/>
              <a:t>3.</a:t>
            </a:r>
          </a:p>
          <a:p>
            <a:r>
              <a:rPr lang="en-GB" sz="2800" dirty="0" smtClean="0"/>
              <a:t>Practise </a:t>
            </a:r>
            <a:r>
              <a:rPr lang="en-GB" sz="2800" dirty="0"/>
              <a:t>segmenting and blending</a:t>
            </a:r>
            <a:r>
              <a:rPr lang="en-GB" sz="2800" dirty="0" smtClean="0"/>
              <a:t>.</a:t>
            </a:r>
          </a:p>
          <a:p>
            <a:endParaRPr lang="en-GB" sz="2800" dirty="0"/>
          </a:p>
          <a:p>
            <a:pPr marL="109728" indent="0">
              <a:buNone/>
            </a:pPr>
            <a:r>
              <a:rPr lang="en-GB" sz="2800" b="1" dirty="0"/>
              <a:t>Phase 5 </a:t>
            </a:r>
            <a:endParaRPr lang="en-GB" sz="2800" b="1" dirty="0" smtClean="0"/>
          </a:p>
          <a:p>
            <a:r>
              <a:rPr lang="en-GB" sz="2800" dirty="0" smtClean="0"/>
              <a:t>Learning </a:t>
            </a:r>
            <a:r>
              <a:rPr lang="en-GB" sz="2800" dirty="0"/>
              <a:t>that sounds can be spelled in more than one way </a:t>
            </a:r>
            <a:r>
              <a:rPr lang="en-GB" sz="2800" dirty="0" err="1"/>
              <a:t>e.g</a:t>
            </a:r>
            <a:r>
              <a:rPr lang="en-GB" sz="2800" dirty="0"/>
              <a:t> f, </a:t>
            </a:r>
            <a:r>
              <a:rPr lang="en-GB" sz="2800" dirty="0" err="1"/>
              <a:t>ff</a:t>
            </a:r>
            <a:r>
              <a:rPr lang="en-GB" sz="2800" dirty="0"/>
              <a:t>, </a:t>
            </a:r>
            <a:r>
              <a:rPr lang="en-GB" sz="2800" dirty="0" err="1" smtClean="0"/>
              <a:t>ph</a:t>
            </a:r>
            <a:endParaRPr lang="en-GB" sz="2800" dirty="0" smtClean="0"/>
          </a:p>
          <a:p>
            <a:r>
              <a:rPr lang="en-GB" sz="2800" dirty="0" smtClean="0"/>
              <a:t>Learn </a:t>
            </a:r>
            <a:r>
              <a:rPr lang="en-GB" sz="2800" dirty="0"/>
              <a:t>that letters can make more than one sound e.g. l</a:t>
            </a:r>
            <a:r>
              <a:rPr lang="en-GB" sz="2800" b="1" dirty="0"/>
              <a:t>ea</a:t>
            </a:r>
            <a:r>
              <a:rPr lang="en-GB" sz="2800" dirty="0"/>
              <a:t>f and br</a:t>
            </a:r>
            <a:r>
              <a:rPr lang="en-GB" sz="2800" b="1" dirty="0"/>
              <a:t>ea</a:t>
            </a:r>
            <a:r>
              <a:rPr lang="en-GB" sz="2800" dirty="0"/>
              <a:t>d</a:t>
            </a:r>
          </a:p>
          <a:p>
            <a:endParaRPr lang="en-GB" sz="2800" dirty="0"/>
          </a:p>
        </p:txBody>
      </p:sp>
      <p:sp>
        <p:nvSpPr>
          <p:cNvPr id="3" name="Title 2"/>
          <p:cNvSpPr>
            <a:spLocks noGrp="1"/>
          </p:cNvSpPr>
          <p:nvPr>
            <p:ph type="title"/>
          </p:nvPr>
        </p:nvSpPr>
        <p:spPr/>
        <p:txBody>
          <a:bodyPr/>
          <a:lstStyle/>
          <a:p>
            <a:r>
              <a:rPr lang="en-GB" dirty="0" smtClean="0"/>
              <a:t>What is my child learning?</a:t>
            </a:r>
            <a:endParaRPr lang="en-GB" dirty="0"/>
          </a:p>
        </p:txBody>
      </p:sp>
    </p:spTree>
    <p:extLst>
      <p:ext uri="{BB962C8B-B14F-4D97-AF65-F5344CB8AC3E}">
        <p14:creationId xmlns:p14="http://schemas.microsoft.com/office/powerpoint/2010/main" val="181326555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184576"/>
          </a:xfrm>
        </p:spPr>
        <p:txBody>
          <a:bodyPr>
            <a:normAutofit/>
          </a:bodyPr>
          <a:lstStyle/>
          <a:p>
            <a:r>
              <a:rPr lang="en-GB" dirty="0" smtClean="0"/>
              <a:t>Make time to share their reading book for 10 minutes, every day</a:t>
            </a:r>
          </a:p>
          <a:p>
            <a:r>
              <a:rPr lang="en-GB" dirty="0" smtClean="0"/>
              <a:t>Encourage use of their sound </a:t>
            </a:r>
            <a:r>
              <a:rPr lang="en-GB" dirty="0"/>
              <a:t>mats</a:t>
            </a:r>
          </a:p>
          <a:p>
            <a:r>
              <a:rPr lang="en-GB" dirty="0" smtClean="0"/>
              <a:t>Practise reading and writing high </a:t>
            </a:r>
            <a:r>
              <a:rPr lang="en-GB" dirty="0"/>
              <a:t>frequency </a:t>
            </a:r>
            <a:r>
              <a:rPr lang="en-GB" dirty="0" smtClean="0"/>
              <a:t>words ( inside yellow home/school book)</a:t>
            </a:r>
            <a:endParaRPr lang="en-GB" dirty="0"/>
          </a:p>
          <a:p>
            <a:r>
              <a:rPr lang="en-GB" dirty="0" smtClean="0"/>
              <a:t>Play phoneme games together. </a:t>
            </a:r>
            <a:endParaRPr lang="en-GB" dirty="0"/>
          </a:p>
          <a:p>
            <a:r>
              <a:rPr lang="en-GB" dirty="0" smtClean="0"/>
              <a:t>Regularly read different nonsense </a:t>
            </a:r>
            <a:r>
              <a:rPr lang="en-GB" dirty="0"/>
              <a:t>words </a:t>
            </a:r>
          </a:p>
          <a:p>
            <a:r>
              <a:rPr lang="en-GB" dirty="0" smtClean="0"/>
              <a:t>Use the phonics </a:t>
            </a:r>
            <a:r>
              <a:rPr lang="en-GB" dirty="0"/>
              <a:t>play </a:t>
            </a:r>
            <a:r>
              <a:rPr lang="en-GB" dirty="0" smtClean="0"/>
              <a:t>website.</a:t>
            </a:r>
          </a:p>
          <a:p>
            <a:r>
              <a:rPr lang="en-GB" dirty="0" smtClean="0"/>
              <a:t>View our phonics videos on our website.</a:t>
            </a:r>
          </a:p>
          <a:p>
            <a:r>
              <a:rPr lang="en-GB" dirty="0" smtClean="0"/>
              <a:t>See Phonics Family on Facebook or Instagram</a:t>
            </a:r>
          </a:p>
          <a:p>
            <a:endParaRPr lang="en-GB" dirty="0"/>
          </a:p>
          <a:p>
            <a:endParaRPr lang="en-GB" dirty="0"/>
          </a:p>
        </p:txBody>
      </p:sp>
      <p:sp>
        <p:nvSpPr>
          <p:cNvPr id="3" name="Title 2"/>
          <p:cNvSpPr>
            <a:spLocks noGrp="1"/>
          </p:cNvSpPr>
          <p:nvPr>
            <p:ph type="title"/>
          </p:nvPr>
        </p:nvSpPr>
        <p:spPr/>
        <p:txBody>
          <a:bodyPr>
            <a:noAutofit/>
          </a:bodyPr>
          <a:lstStyle/>
          <a:p>
            <a:r>
              <a:rPr lang="en-GB" sz="2800" dirty="0" smtClean="0"/>
              <a:t>How can I support my child with phonics at home?</a:t>
            </a:r>
            <a:endParaRPr lang="en-GB" sz="2800" dirty="0"/>
          </a:p>
        </p:txBody>
      </p:sp>
    </p:spTree>
    <p:extLst>
      <p:ext uri="{BB962C8B-B14F-4D97-AF65-F5344CB8AC3E}">
        <p14:creationId xmlns:p14="http://schemas.microsoft.com/office/powerpoint/2010/main" val="103438440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229600" cy="4525963"/>
          </a:xfrm>
        </p:spPr>
        <p:txBody>
          <a:bodyPr>
            <a:normAutofit fontScale="70000" lnSpcReduction="20000"/>
          </a:bodyPr>
          <a:lstStyle/>
          <a:p>
            <a:r>
              <a:rPr lang="en-GB" dirty="0" smtClean="0"/>
              <a:t>Read a range of stories, non-fiction, poetry and rhymes to your child. Be a positive role model and read books yourself.</a:t>
            </a:r>
            <a:endParaRPr lang="en-GB" dirty="0" smtClean="0">
              <a:solidFill>
                <a:srgbClr val="FF0000"/>
              </a:solidFill>
            </a:endParaRPr>
          </a:p>
          <a:p>
            <a:r>
              <a:rPr lang="en-GB" dirty="0" smtClean="0"/>
              <a:t>Listen to your child read regularly</a:t>
            </a:r>
            <a:r>
              <a:rPr lang="en-GB" dirty="0"/>
              <a:t> </a:t>
            </a:r>
            <a:r>
              <a:rPr lang="en-GB" dirty="0" smtClean="0"/>
              <a:t>and tell us about it using the yellow home/school book. </a:t>
            </a:r>
          </a:p>
          <a:p>
            <a:r>
              <a:rPr lang="en-GB" dirty="0" smtClean="0"/>
              <a:t>Encourage your child to be fluent. Reread sentences and model good fluency and expression. </a:t>
            </a:r>
          </a:p>
          <a:p>
            <a:r>
              <a:rPr lang="en-GB" dirty="0" smtClean="0"/>
              <a:t>Encourage reading in different environments e.g. restaurants, road signs, shops.</a:t>
            </a:r>
          </a:p>
          <a:p>
            <a:r>
              <a:rPr lang="en-GB" dirty="0" smtClean="0"/>
              <a:t>Encourage your child to read unknown words using their phonics, picture clues and the context of the sentence. </a:t>
            </a:r>
          </a:p>
          <a:p>
            <a:r>
              <a:rPr lang="en-GB" dirty="0" smtClean="0"/>
              <a:t>Practise reading high frequency words and their sounds. </a:t>
            </a:r>
          </a:p>
          <a:p>
            <a:r>
              <a:rPr lang="en-GB" dirty="0"/>
              <a:t>J</a:t>
            </a:r>
            <a:r>
              <a:rPr lang="en-GB" dirty="0" smtClean="0"/>
              <a:t>oin </a:t>
            </a:r>
            <a:r>
              <a:rPr lang="en-GB" dirty="0"/>
              <a:t>the local </a:t>
            </a:r>
            <a:r>
              <a:rPr lang="en-GB" dirty="0" smtClean="0"/>
              <a:t>library</a:t>
            </a:r>
            <a:endParaRPr lang="en-GB" dirty="0"/>
          </a:p>
          <a:p>
            <a:r>
              <a:rPr lang="en-GB" dirty="0" smtClean="0"/>
              <a:t>Talk about books</a:t>
            </a:r>
          </a:p>
          <a:p>
            <a:pPr lvl="1"/>
            <a:r>
              <a:rPr lang="en-GB" dirty="0" smtClean="0"/>
              <a:t>What might happen next?</a:t>
            </a:r>
          </a:p>
          <a:p>
            <a:pPr lvl="1"/>
            <a:r>
              <a:rPr lang="en-GB" dirty="0" smtClean="0"/>
              <a:t>What did he do that?</a:t>
            </a:r>
          </a:p>
          <a:p>
            <a:pPr lvl="1"/>
            <a:r>
              <a:rPr lang="en-GB" dirty="0" smtClean="0"/>
              <a:t>Do you like the book?</a:t>
            </a:r>
          </a:p>
          <a:p>
            <a:pPr lvl="1"/>
            <a:r>
              <a:rPr lang="en-GB" dirty="0" smtClean="0"/>
              <a:t>What has happened so far?</a:t>
            </a:r>
            <a:endParaRPr lang="en-GB" dirty="0"/>
          </a:p>
          <a:p>
            <a:pPr marL="393192" lvl="1" indent="0">
              <a:buNone/>
            </a:pPr>
            <a:endParaRPr lang="en-GB" dirty="0" smtClean="0"/>
          </a:p>
        </p:txBody>
      </p:sp>
      <p:sp>
        <p:nvSpPr>
          <p:cNvPr id="3" name="Title 2"/>
          <p:cNvSpPr>
            <a:spLocks noGrp="1"/>
          </p:cNvSpPr>
          <p:nvPr>
            <p:ph type="title"/>
          </p:nvPr>
        </p:nvSpPr>
        <p:spPr/>
        <p:txBody>
          <a:bodyPr>
            <a:noAutofit/>
          </a:bodyPr>
          <a:lstStyle/>
          <a:p>
            <a:r>
              <a:rPr lang="en-GB" sz="2800" dirty="0" smtClean="0"/>
              <a:t>How else can I support my child in reading at home?</a:t>
            </a:r>
            <a:endParaRPr lang="en-GB" sz="2800" dirty="0"/>
          </a:p>
        </p:txBody>
      </p:sp>
    </p:spTree>
    <p:extLst>
      <p:ext uri="{BB962C8B-B14F-4D97-AF65-F5344CB8AC3E}">
        <p14:creationId xmlns:p14="http://schemas.microsoft.com/office/powerpoint/2010/main" val="245437040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Daily </a:t>
            </a:r>
            <a:r>
              <a:rPr lang="en-GB" dirty="0"/>
              <a:t>reading session for 20 </a:t>
            </a:r>
            <a:r>
              <a:rPr lang="en-GB" dirty="0" err="1"/>
              <a:t>mins</a:t>
            </a:r>
            <a:r>
              <a:rPr lang="en-GB" dirty="0"/>
              <a:t>. </a:t>
            </a:r>
          </a:p>
          <a:p>
            <a:r>
              <a:rPr lang="en-GB" dirty="0"/>
              <a:t>Taught in blocks </a:t>
            </a:r>
            <a:r>
              <a:rPr lang="en-GB" dirty="0" smtClean="0"/>
              <a:t>of 2 weeks, </a:t>
            </a:r>
            <a:r>
              <a:rPr lang="en-GB" dirty="0"/>
              <a:t>at different times in the year. </a:t>
            </a:r>
          </a:p>
          <a:p>
            <a:r>
              <a:rPr lang="en-GB" dirty="0"/>
              <a:t>Using expertise from across the school. </a:t>
            </a:r>
          </a:p>
          <a:p>
            <a:r>
              <a:rPr lang="en-GB" dirty="0"/>
              <a:t>Each group will work with the same adult for the whole block. </a:t>
            </a:r>
          </a:p>
          <a:p>
            <a:r>
              <a:rPr lang="en-GB" dirty="0"/>
              <a:t>Class Teachers and English Leaders will plan the sessions. </a:t>
            </a:r>
          </a:p>
          <a:p>
            <a:r>
              <a:rPr lang="en-GB" dirty="0"/>
              <a:t>Staff will feedback to class teachers daily. </a:t>
            </a:r>
          </a:p>
          <a:p>
            <a:endParaRPr lang="en-GB" dirty="0"/>
          </a:p>
        </p:txBody>
      </p:sp>
      <p:sp>
        <p:nvSpPr>
          <p:cNvPr id="3" name="Title 2"/>
          <p:cNvSpPr>
            <a:spLocks noGrp="1"/>
          </p:cNvSpPr>
          <p:nvPr>
            <p:ph type="title"/>
          </p:nvPr>
        </p:nvSpPr>
        <p:spPr/>
        <p:txBody>
          <a:bodyPr>
            <a:noAutofit/>
          </a:bodyPr>
          <a:lstStyle/>
          <a:p>
            <a:r>
              <a:rPr lang="en-GB" sz="2800" dirty="0" smtClean="0"/>
              <a:t>What is Rapid Reading for </a:t>
            </a:r>
            <a:r>
              <a:rPr lang="en-GB" sz="2800" dirty="0" err="1" smtClean="0"/>
              <a:t>Yr</a:t>
            </a:r>
            <a:r>
              <a:rPr lang="en-GB" sz="2800" dirty="0" smtClean="0"/>
              <a:t> 1?</a:t>
            </a:r>
            <a:endParaRPr lang="en-GB" sz="2800" dirty="0"/>
          </a:p>
        </p:txBody>
      </p:sp>
    </p:spTree>
    <p:extLst>
      <p:ext uri="{BB962C8B-B14F-4D97-AF65-F5344CB8AC3E}">
        <p14:creationId xmlns:p14="http://schemas.microsoft.com/office/powerpoint/2010/main" val="1880198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Information about phonics</a:t>
            </a:r>
          </a:p>
          <a:p>
            <a:r>
              <a:rPr lang="en-GB" dirty="0" smtClean="0"/>
              <a:t>Ideas of ways to support FS and Year 1 pupils in phonics. </a:t>
            </a:r>
          </a:p>
          <a:p>
            <a:r>
              <a:rPr lang="en-GB" dirty="0" smtClean="0"/>
              <a:t>Phonics Screening</a:t>
            </a:r>
          </a:p>
          <a:p>
            <a:r>
              <a:rPr lang="en-GB" dirty="0" smtClean="0"/>
              <a:t>Rapid Reading for Year 1</a:t>
            </a:r>
          </a:p>
          <a:p>
            <a:r>
              <a:rPr lang="en-GB" dirty="0" smtClean="0"/>
              <a:t>Early Learning Hub</a:t>
            </a:r>
          </a:p>
          <a:p>
            <a:pPr marL="109728" indent="0">
              <a:buNone/>
            </a:pPr>
            <a:endParaRPr lang="en-GB" dirty="0"/>
          </a:p>
        </p:txBody>
      </p:sp>
      <p:sp>
        <p:nvSpPr>
          <p:cNvPr id="3" name="Title 2"/>
          <p:cNvSpPr>
            <a:spLocks noGrp="1"/>
          </p:cNvSpPr>
          <p:nvPr>
            <p:ph type="title"/>
          </p:nvPr>
        </p:nvSpPr>
        <p:spPr/>
        <p:txBody>
          <a:bodyPr>
            <a:normAutofit/>
          </a:bodyPr>
          <a:lstStyle/>
          <a:p>
            <a:r>
              <a:rPr lang="en-GB" dirty="0" smtClean="0"/>
              <a:t>What will we cover?</a:t>
            </a:r>
            <a:endParaRPr lang="en-GB" dirty="0"/>
          </a:p>
        </p:txBody>
      </p:sp>
    </p:spTree>
    <p:extLst>
      <p:ext uri="{BB962C8B-B14F-4D97-AF65-F5344CB8AC3E}">
        <p14:creationId xmlns:p14="http://schemas.microsoft.com/office/powerpoint/2010/main" val="85761382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74840" cy="4525963"/>
          </a:xfrm>
        </p:spPr>
        <p:txBody>
          <a:bodyPr>
            <a:normAutofit fontScale="77500" lnSpcReduction="20000"/>
          </a:bodyPr>
          <a:lstStyle/>
          <a:p>
            <a:r>
              <a:rPr lang="en-GB" dirty="0" smtClean="0"/>
              <a:t>Sessions will focus on building fluency. </a:t>
            </a:r>
          </a:p>
          <a:p>
            <a:r>
              <a:rPr lang="en-GB" dirty="0" smtClean="0"/>
              <a:t>Pupils will read 2 different books across the week. </a:t>
            </a:r>
          </a:p>
          <a:p>
            <a:r>
              <a:rPr lang="en-GB" dirty="0" smtClean="0"/>
              <a:t>They will discuss and answer questions throughout the sessions. </a:t>
            </a:r>
          </a:p>
          <a:p>
            <a:r>
              <a:rPr lang="en-GB" dirty="0" smtClean="0"/>
              <a:t>Strategies will be used to help improve children’s reading. </a:t>
            </a:r>
          </a:p>
          <a:p>
            <a:r>
              <a:rPr lang="en-GB" dirty="0" smtClean="0"/>
              <a:t>Friday will focus on reading of high frequency words.</a:t>
            </a:r>
          </a:p>
          <a:p>
            <a:r>
              <a:rPr lang="en-GB" dirty="0" smtClean="0"/>
              <a:t>A sticker will be put in the pupils’ logs to show that they have participated in a ‘Rapid Reading’ session.  </a:t>
            </a:r>
            <a:endParaRPr lang="en-GB" dirty="0"/>
          </a:p>
        </p:txBody>
      </p:sp>
      <p:sp>
        <p:nvSpPr>
          <p:cNvPr id="3" name="Title 2"/>
          <p:cNvSpPr>
            <a:spLocks noGrp="1"/>
          </p:cNvSpPr>
          <p:nvPr>
            <p:ph type="title"/>
          </p:nvPr>
        </p:nvSpPr>
        <p:spPr>
          <a:xfrm>
            <a:off x="457200" y="274638"/>
            <a:ext cx="8435280" cy="1143000"/>
          </a:xfrm>
        </p:spPr>
        <p:txBody>
          <a:bodyPr>
            <a:normAutofit fontScale="90000"/>
          </a:bodyPr>
          <a:lstStyle/>
          <a:p>
            <a:r>
              <a:rPr lang="en-GB" dirty="0" smtClean="0"/>
              <a:t>What will happen in these sessions?</a:t>
            </a:r>
            <a:endParaRPr lang="en-GB" dirty="0"/>
          </a:p>
        </p:txBody>
      </p:sp>
      <p:pic>
        <p:nvPicPr>
          <p:cNvPr id="1026" name="Picture 2" descr="\\ictserver\Teaching Staff\HSmith\Documents\IMG_07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543"/>
          <a:stretch/>
        </p:blipFill>
        <p:spPr bwMode="auto">
          <a:xfrm>
            <a:off x="5436096" y="1196752"/>
            <a:ext cx="278091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ctserver\Teaching Staff\HSmith\Documents\IMG_0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369" y="4005064"/>
            <a:ext cx="326436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2957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Rapid Reading in Action</a:t>
            </a:r>
            <a:endParaRPr lang="en-GB" dirty="0"/>
          </a:p>
        </p:txBody>
      </p:sp>
      <p:pic>
        <p:nvPicPr>
          <p:cNvPr id="2050" name="Picture 2" descr="\\ictserver\Teaching Staff\HSmith\Documents\IMG_0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3275856" cy="24568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ctserver\Teaching Staff\HSmith\Documents\IMG_06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098" y="1340768"/>
            <a:ext cx="3275856" cy="2456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ctserver\Teaching Staff\HSmith\Documents\IMG_06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71" y="4086133"/>
            <a:ext cx="3323140" cy="249235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ctserver\Teaching Staff\HSmith\Documents\IMG_06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059064"/>
            <a:ext cx="3266850" cy="2450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tserver\Teaching Staff\HSmith\Documents\IMG_06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2852936"/>
            <a:ext cx="2808312" cy="210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4387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Encourage your child to use writing materials.</a:t>
            </a:r>
          </a:p>
          <a:p>
            <a:r>
              <a:rPr lang="en-GB" dirty="0" smtClean="0"/>
              <a:t>Encourage your child to write their name using their phonics. </a:t>
            </a:r>
          </a:p>
          <a:p>
            <a:r>
              <a:rPr lang="en-GB" dirty="0" smtClean="0"/>
              <a:t>Encourage your child to write even if they are scribbling to begin wit</a:t>
            </a:r>
            <a:r>
              <a:rPr lang="en-GB" sz="2600" dirty="0" smtClean="0"/>
              <a:t>h</a:t>
            </a:r>
            <a:r>
              <a:rPr lang="en-GB" dirty="0"/>
              <a:t> </a:t>
            </a:r>
            <a:r>
              <a:rPr lang="en-GB" dirty="0" smtClean="0"/>
              <a:t>(This is called emergent writing, the first stage of writing).</a:t>
            </a:r>
          </a:p>
          <a:p>
            <a:r>
              <a:rPr lang="en-GB" sz="2600" dirty="0" smtClean="0"/>
              <a:t>Don’t write a sentence for them to copy – unless this is for handwriting practise.</a:t>
            </a:r>
            <a:endParaRPr lang="en-GB" dirty="0" smtClean="0"/>
          </a:p>
          <a:p>
            <a:r>
              <a:rPr lang="en-GB" dirty="0" smtClean="0"/>
              <a:t>When they are ready encourage them to use their sound mats to support their writing. </a:t>
            </a:r>
          </a:p>
          <a:p>
            <a:r>
              <a:rPr lang="en-GB" dirty="0" smtClean="0"/>
              <a:t>Provide writing opportunities e.g. shopping list, notes, birthday cards, home learning, diaries.  </a:t>
            </a:r>
          </a:p>
          <a:p>
            <a:r>
              <a:rPr lang="en-GB" dirty="0" smtClean="0"/>
              <a:t>Be a positive role model and talk about what you are writing.</a:t>
            </a:r>
            <a:endParaRPr lang="en-GB" dirty="0"/>
          </a:p>
        </p:txBody>
      </p:sp>
      <p:sp>
        <p:nvSpPr>
          <p:cNvPr id="3" name="Title 2"/>
          <p:cNvSpPr>
            <a:spLocks noGrp="1"/>
          </p:cNvSpPr>
          <p:nvPr>
            <p:ph type="title"/>
          </p:nvPr>
        </p:nvSpPr>
        <p:spPr/>
        <p:txBody>
          <a:bodyPr>
            <a:noAutofit/>
          </a:bodyPr>
          <a:lstStyle/>
          <a:p>
            <a:r>
              <a:rPr lang="en-GB" sz="2800" dirty="0" smtClean="0"/>
              <a:t>How else can I support my child in writing at home?</a:t>
            </a:r>
            <a:endParaRPr lang="en-GB" sz="2800" dirty="0"/>
          </a:p>
        </p:txBody>
      </p:sp>
    </p:spTree>
    <p:extLst>
      <p:ext uri="{BB962C8B-B14F-4D97-AF65-F5344CB8AC3E}">
        <p14:creationId xmlns:p14="http://schemas.microsoft.com/office/powerpoint/2010/main" val="138749528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Here’s how many words </a:t>
            </a:r>
            <a:r>
              <a:rPr lang="en-US" dirty="0" smtClean="0"/>
              <a:t>children </a:t>
            </a:r>
            <a:r>
              <a:rPr lang="en-US" dirty="0"/>
              <a:t>would have heard by the time they were 5 years old: Never read to, 4,662 </a:t>
            </a:r>
            <a:r>
              <a:rPr lang="en-US" dirty="0" smtClean="0"/>
              <a:t>words</a:t>
            </a:r>
          </a:p>
          <a:p>
            <a:r>
              <a:rPr lang="en-US" dirty="0" smtClean="0"/>
              <a:t> </a:t>
            </a:r>
            <a:r>
              <a:rPr lang="en-US" dirty="0"/>
              <a:t>1–2 times per week, 63,570 </a:t>
            </a:r>
            <a:r>
              <a:rPr lang="en-US" dirty="0" smtClean="0"/>
              <a:t>words</a:t>
            </a:r>
          </a:p>
          <a:p>
            <a:r>
              <a:rPr lang="en-US" dirty="0" smtClean="0"/>
              <a:t> </a:t>
            </a:r>
            <a:r>
              <a:rPr lang="en-US" dirty="0"/>
              <a:t>3–5 times per week, 169,520 </a:t>
            </a:r>
            <a:r>
              <a:rPr lang="en-US" dirty="0" smtClean="0"/>
              <a:t>words</a:t>
            </a:r>
          </a:p>
          <a:p>
            <a:r>
              <a:rPr lang="en-US" dirty="0" smtClean="0"/>
              <a:t> </a:t>
            </a:r>
            <a:r>
              <a:rPr lang="en-US" dirty="0"/>
              <a:t>daily, 296,660 </a:t>
            </a:r>
            <a:r>
              <a:rPr lang="en-US" dirty="0" smtClean="0"/>
              <a:t>words</a:t>
            </a:r>
            <a:endParaRPr lang="en-US" dirty="0"/>
          </a:p>
          <a:p>
            <a:r>
              <a:rPr lang="en-US" dirty="0" smtClean="0"/>
              <a:t> </a:t>
            </a:r>
            <a:r>
              <a:rPr lang="en-US" dirty="0"/>
              <a:t>five books a day, 1,483,300 </a:t>
            </a:r>
            <a:r>
              <a:rPr lang="en-US" dirty="0" smtClean="0"/>
              <a:t>words</a:t>
            </a:r>
          </a:p>
          <a:p>
            <a:r>
              <a:rPr lang="en-US" sz="1100" dirty="0" smtClean="0"/>
              <a:t>( </a:t>
            </a:r>
            <a:r>
              <a:rPr lang="en-US" sz="1100" dirty="0"/>
              <a:t>DfE The reading framework - teaching the foundations of </a:t>
            </a:r>
            <a:r>
              <a:rPr lang="en-US" sz="1100" dirty="0" smtClean="0"/>
              <a:t>literacy)</a:t>
            </a:r>
            <a:endParaRPr lang="en-GB" sz="1100" dirty="0"/>
          </a:p>
        </p:txBody>
      </p:sp>
      <p:sp>
        <p:nvSpPr>
          <p:cNvPr id="3" name="Title 2"/>
          <p:cNvSpPr>
            <a:spLocks noGrp="1"/>
          </p:cNvSpPr>
          <p:nvPr>
            <p:ph type="title"/>
          </p:nvPr>
        </p:nvSpPr>
        <p:spPr/>
        <p:txBody>
          <a:bodyPr/>
          <a:lstStyle/>
          <a:p>
            <a:r>
              <a:rPr lang="en-GB" dirty="0" smtClean="0"/>
              <a:t>You can make a difference</a:t>
            </a:r>
            <a:endParaRPr lang="en-GB" dirty="0"/>
          </a:p>
        </p:txBody>
      </p:sp>
    </p:spTree>
    <p:extLst>
      <p:ext uri="{BB962C8B-B14F-4D97-AF65-F5344CB8AC3E}">
        <p14:creationId xmlns:p14="http://schemas.microsoft.com/office/powerpoint/2010/main" val="172411962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lgn="ctr">
              <a:buNone/>
            </a:pPr>
            <a:r>
              <a:rPr lang="en-GB" dirty="0" smtClean="0"/>
              <a:t>The Early Learning Hub is open every Monday 2.15 to 2.45pm in the North Hall.</a:t>
            </a:r>
          </a:p>
          <a:p>
            <a:pPr>
              <a:buFont typeface="Wingdings" panose="05000000000000000000" pitchFamily="2" charset="2"/>
              <a:buChar char="Ø"/>
            </a:pPr>
            <a:r>
              <a:rPr lang="en-GB" dirty="0"/>
              <a:t>D</a:t>
            </a:r>
            <a:r>
              <a:rPr lang="en-GB" dirty="0" smtClean="0"/>
              <a:t>rop-in sessions for parents and carers of children in Foundation Stage and Year 1</a:t>
            </a:r>
          </a:p>
          <a:p>
            <a:pPr>
              <a:buFont typeface="Wingdings" panose="05000000000000000000" pitchFamily="2" charset="2"/>
              <a:buChar char="Ø"/>
            </a:pPr>
            <a:r>
              <a:rPr lang="en-GB" dirty="0" smtClean="0"/>
              <a:t> </a:t>
            </a:r>
            <a:r>
              <a:rPr lang="en-GB" dirty="0"/>
              <a:t>B</a:t>
            </a:r>
            <a:r>
              <a:rPr lang="en-GB" dirty="0" smtClean="0"/>
              <a:t>orrow a game to support your child’s learning</a:t>
            </a:r>
          </a:p>
          <a:p>
            <a:pPr>
              <a:buFont typeface="Wingdings" panose="05000000000000000000" pitchFamily="2" charset="2"/>
              <a:buChar char="Ø"/>
            </a:pPr>
            <a:r>
              <a:rPr lang="en-GB" dirty="0" smtClean="0"/>
              <a:t>Staff available to chat about any help or ideas that that you might need to support your child</a:t>
            </a:r>
          </a:p>
          <a:p>
            <a:pPr>
              <a:buFont typeface="Wingdings" panose="05000000000000000000" pitchFamily="2" charset="2"/>
              <a:buChar char="Ø"/>
            </a:pPr>
            <a:r>
              <a:rPr lang="en-GB" dirty="0" smtClean="0"/>
              <a:t>Tea and coffee!</a:t>
            </a:r>
          </a:p>
          <a:p>
            <a:pPr>
              <a:buFont typeface="Wingdings" panose="05000000000000000000" pitchFamily="2" charset="2"/>
              <a:buChar char="Ø"/>
            </a:pPr>
            <a:endParaRPr lang="en-GB" dirty="0" smtClean="0"/>
          </a:p>
          <a:p>
            <a:pPr marL="109728" indent="0" algn="ctr">
              <a:buNone/>
            </a:pPr>
            <a:endParaRPr lang="en-GB" dirty="0" smtClean="0"/>
          </a:p>
          <a:p>
            <a:pPr marL="109728" indent="0" algn="ctr">
              <a:buNone/>
            </a:pPr>
            <a:r>
              <a:rPr lang="en-GB" dirty="0" smtClean="0"/>
              <a:t>Thank you for listening.</a:t>
            </a:r>
          </a:p>
          <a:p>
            <a:pPr marL="109728" indent="0" algn="ctr">
              <a:buNone/>
            </a:pPr>
            <a:endParaRPr lang="en-GB" dirty="0" smtClean="0"/>
          </a:p>
          <a:p>
            <a:pPr marL="109728" indent="0" algn="ctr">
              <a:buNone/>
            </a:pPr>
            <a:endParaRPr lang="en-GB" dirty="0"/>
          </a:p>
          <a:p>
            <a:pPr marL="109728" indent="0" algn="ctr">
              <a:buNone/>
            </a:pPr>
            <a:r>
              <a:rPr lang="en-GB" dirty="0" smtClean="0"/>
              <a:t>Please ask any questions and complete the feedback sheet.</a:t>
            </a:r>
          </a:p>
          <a:p>
            <a:pPr marL="109728" indent="0" algn="ctr">
              <a:buNone/>
            </a:pPr>
            <a:r>
              <a:rPr lang="en-GB" dirty="0" smtClean="0"/>
              <a:t> </a:t>
            </a:r>
            <a:endParaRPr lang="en-GB" dirty="0"/>
          </a:p>
        </p:txBody>
      </p:sp>
      <p:sp>
        <p:nvSpPr>
          <p:cNvPr id="3" name="Title 2"/>
          <p:cNvSpPr>
            <a:spLocks noGrp="1"/>
          </p:cNvSpPr>
          <p:nvPr>
            <p:ph type="title"/>
          </p:nvPr>
        </p:nvSpPr>
        <p:spPr/>
        <p:txBody>
          <a:bodyPr/>
          <a:lstStyle/>
          <a:p>
            <a:pPr algn="ctr"/>
            <a:r>
              <a:rPr lang="en-GB" dirty="0" smtClean="0"/>
              <a:t>Early Learning Hub</a:t>
            </a:r>
            <a:endParaRPr lang="en-GB" dirty="0"/>
          </a:p>
        </p:txBody>
      </p:sp>
    </p:spTree>
    <p:extLst>
      <p:ext uri="{BB962C8B-B14F-4D97-AF65-F5344CB8AC3E}">
        <p14:creationId xmlns:p14="http://schemas.microsoft.com/office/powerpoint/2010/main" val="28220667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ability to read and write well is a vital skill for all children, paving the way for an enjoyable and successful school experience.</a:t>
            </a:r>
          </a:p>
          <a:p>
            <a:r>
              <a:rPr lang="en-GB" dirty="0"/>
              <a:t>Phonics helps children to develop good reading and spelling skills</a:t>
            </a:r>
          </a:p>
          <a:p>
            <a:r>
              <a:rPr lang="en-GB" dirty="0" smtClean="0"/>
              <a:t>We </a:t>
            </a:r>
            <a:r>
              <a:rPr lang="en-GB" dirty="0"/>
              <a:t>use a </a:t>
            </a:r>
            <a:r>
              <a:rPr lang="en-GB" dirty="0" smtClean="0"/>
              <a:t>scheme called ‘Rocket Phonic’ as our main </a:t>
            </a:r>
            <a:r>
              <a:rPr lang="en-GB" dirty="0"/>
              <a:t>resource</a:t>
            </a:r>
            <a:r>
              <a:rPr lang="en-GB" dirty="0" smtClean="0"/>
              <a:t>. However we supplement this with many other activities and tasks.</a:t>
            </a:r>
          </a:p>
          <a:p>
            <a:r>
              <a:rPr lang="en-GB" dirty="0" smtClean="0"/>
              <a:t>We are building on the phonics learning your child has begun at pre-school</a:t>
            </a:r>
            <a:endParaRPr lang="en-GB" dirty="0"/>
          </a:p>
          <a:p>
            <a:endParaRPr lang="en-GB" dirty="0"/>
          </a:p>
        </p:txBody>
      </p:sp>
      <p:sp>
        <p:nvSpPr>
          <p:cNvPr id="3" name="Title 2"/>
          <p:cNvSpPr>
            <a:spLocks noGrp="1"/>
          </p:cNvSpPr>
          <p:nvPr>
            <p:ph type="title"/>
          </p:nvPr>
        </p:nvSpPr>
        <p:spPr/>
        <p:txBody>
          <a:bodyPr/>
          <a:lstStyle/>
          <a:p>
            <a:r>
              <a:rPr lang="en-GB" dirty="0" smtClean="0"/>
              <a:t>Why do we teach phonics?</a:t>
            </a:r>
            <a:endParaRPr lang="en-GB" dirty="0"/>
          </a:p>
        </p:txBody>
      </p:sp>
    </p:spTree>
    <p:extLst>
      <p:ext uri="{BB962C8B-B14F-4D97-AF65-F5344CB8AC3E}">
        <p14:creationId xmlns:p14="http://schemas.microsoft.com/office/powerpoint/2010/main" val="189073531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a:bodyPr>
          <a:lstStyle/>
          <a:p>
            <a:r>
              <a:rPr lang="en-GB" b="1" dirty="0" smtClean="0"/>
              <a:t>Phonemes </a:t>
            </a:r>
            <a:r>
              <a:rPr lang="en-GB" dirty="0" smtClean="0"/>
              <a:t>– These are the sounds in a word sounds </a:t>
            </a:r>
            <a:r>
              <a:rPr lang="en-GB" dirty="0" err="1" smtClean="0"/>
              <a:t>e.g</a:t>
            </a:r>
            <a:r>
              <a:rPr lang="en-GB" dirty="0" smtClean="0"/>
              <a:t> c-a-t</a:t>
            </a:r>
          </a:p>
          <a:p>
            <a:endParaRPr lang="en-GB" b="1" dirty="0"/>
          </a:p>
          <a:p>
            <a:endParaRPr lang="en-GB" b="1" dirty="0" smtClean="0"/>
          </a:p>
          <a:p>
            <a:endParaRPr lang="en-GB" b="1" dirty="0"/>
          </a:p>
          <a:p>
            <a:r>
              <a:rPr lang="en-GB" b="1" dirty="0" smtClean="0"/>
              <a:t>Graphemes</a:t>
            </a:r>
            <a:r>
              <a:rPr lang="en-GB" dirty="0" smtClean="0"/>
              <a:t> – These are the letters that represent each phoneme.</a:t>
            </a:r>
          </a:p>
        </p:txBody>
      </p:sp>
      <p:sp>
        <p:nvSpPr>
          <p:cNvPr id="2" name="Title 1"/>
          <p:cNvSpPr>
            <a:spLocks noGrp="1"/>
          </p:cNvSpPr>
          <p:nvPr>
            <p:ph type="title"/>
          </p:nvPr>
        </p:nvSpPr>
        <p:spPr/>
        <p:txBody>
          <a:bodyPr>
            <a:noAutofit/>
          </a:bodyPr>
          <a:lstStyle/>
          <a:p>
            <a:r>
              <a:rPr lang="en-GB" sz="3200" dirty="0" smtClean="0"/>
              <a:t>What terminology will my child learn?</a:t>
            </a:r>
            <a:endParaRPr lang="en-GB" sz="3200" dirty="0"/>
          </a:p>
        </p:txBody>
      </p:sp>
      <p:pic>
        <p:nvPicPr>
          <p:cNvPr id="4" name="Picture 7" descr="ear-close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895962" y="2132854"/>
            <a:ext cx="936104" cy="1398693"/>
          </a:xfrm>
          <a:prstGeom prst="rect">
            <a:avLst/>
          </a:prstGeom>
        </p:spPr>
      </p:pic>
      <p:pic>
        <p:nvPicPr>
          <p:cNvPr id="5" name="Picture 7" descr="cartoon_ey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3914" y="4437112"/>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03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Saying the sounds correctly with your child is extremely important </a:t>
            </a:r>
          </a:p>
          <a:p>
            <a:endParaRPr lang="en-GB" dirty="0"/>
          </a:p>
          <a:p>
            <a:r>
              <a:rPr lang="en-GB" dirty="0"/>
              <a:t>The way we say sound may well be different from when you were at school </a:t>
            </a:r>
          </a:p>
          <a:p>
            <a:endParaRPr lang="en-GB" dirty="0"/>
          </a:p>
          <a:p>
            <a:r>
              <a:rPr lang="en-GB" dirty="0"/>
              <a:t>We say the shortest form of the sounds </a:t>
            </a:r>
          </a:p>
          <a:p>
            <a:endParaRPr lang="en-GB" dirty="0"/>
          </a:p>
          <a:p>
            <a:r>
              <a:rPr lang="en-GB" dirty="0"/>
              <a:t>There is a helpful video </a:t>
            </a:r>
            <a:r>
              <a:rPr lang="en-GB" dirty="0" smtClean="0"/>
              <a:t>showing the articulation of all 44 </a:t>
            </a:r>
            <a:r>
              <a:rPr lang="en-GB" dirty="0"/>
              <a:t>phonemes on </a:t>
            </a:r>
            <a:r>
              <a:rPr lang="en-GB" dirty="0" smtClean="0"/>
              <a:t>YouTube. </a:t>
            </a:r>
            <a:endParaRPr lang="en-GB" dirty="0"/>
          </a:p>
          <a:p>
            <a:endParaRPr lang="en-GB" dirty="0"/>
          </a:p>
        </p:txBody>
      </p:sp>
      <p:sp>
        <p:nvSpPr>
          <p:cNvPr id="3" name="Title 2"/>
          <p:cNvSpPr>
            <a:spLocks noGrp="1"/>
          </p:cNvSpPr>
          <p:nvPr>
            <p:ph type="title"/>
          </p:nvPr>
        </p:nvSpPr>
        <p:spPr/>
        <p:txBody>
          <a:bodyPr/>
          <a:lstStyle/>
          <a:p>
            <a:r>
              <a:rPr lang="en-GB" dirty="0" smtClean="0"/>
              <a:t>How to say the sounds?</a:t>
            </a:r>
            <a:endParaRPr lang="en-GB" dirty="0"/>
          </a:p>
        </p:txBody>
      </p:sp>
    </p:spTree>
    <p:extLst>
      <p:ext uri="{BB962C8B-B14F-4D97-AF65-F5344CB8AC3E}">
        <p14:creationId xmlns:p14="http://schemas.microsoft.com/office/powerpoint/2010/main" val="2767558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b="1" dirty="0">
                <a:solidFill>
                  <a:prstClr val="black"/>
                </a:solidFill>
              </a:rPr>
              <a:t>Segment/ </a:t>
            </a:r>
            <a:r>
              <a:rPr lang="en-GB" b="1" dirty="0" smtClean="0">
                <a:solidFill>
                  <a:prstClr val="black"/>
                </a:solidFill>
              </a:rPr>
              <a:t>decode</a:t>
            </a:r>
          </a:p>
          <a:p>
            <a:r>
              <a:rPr lang="en-GB" dirty="0" smtClean="0"/>
              <a:t>‘Chopping </a:t>
            </a:r>
            <a:r>
              <a:rPr lang="en-GB" dirty="0"/>
              <a:t>up’ the word to spell it out</a:t>
            </a:r>
          </a:p>
          <a:p>
            <a:r>
              <a:rPr lang="en-GB" dirty="0" smtClean="0"/>
              <a:t>Identifying </a:t>
            </a:r>
            <a:r>
              <a:rPr lang="en-GB" dirty="0"/>
              <a:t>the individual sounds in a spoken word (e.g. h-</a:t>
            </a:r>
            <a:r>
              <a:rPr lang="en-GB" dirty="0" err="1"/>
              <a:t>i</a:t>
            </a:r>
            <a:r>
              <a:rPr lang="en-GB" dirty="0"/>
              <a:t>-m , s-t-or-k) and writing down letters for each sound (phoneme) to form the word </a:t>
            </a:r>
            <a:r>
              <a:rPr lang="en-GB" dirty="0" smtClean="0"/>
              <a:t>‘him’ </a:t>
            </a:r>
            <a:r>
              <a:rPr lang="en-GB" dirty="0"/>
              <a:t>and </a:t>
            </a:r>
            <a:r>
              <a:rPr lang="en-GB" dirty="0" smtClean="0"/>
              <a:t>‘stork’.</a:t>
            </a:r>
          </a:p>
          <a:p>
            <a:pPr marL="109728" indent="0">
              <a:buNone/>
            </a:pPr>
            <a:r>
              <a:rPr lang="en-GB" b="1" dirty="0" smtClean="0">
                <a:solidFill>
                  <a:prstClr val="black"/>
                </a:solidFill>
              </a:rPr>
              <a:t>Blend</a:t>
            </a:r>
          </a:p>
          <a:p>
            <a:r>
              <a:rPr lang="en-GB" dirty="0"/>
              <a:t>M</a:t>
            </a:r>
            <a:r>
              <a:rPr lang="en-GB" dirty="0" smtClean="0"/>
              <a:t>erging </a:t>
            </a:r>
            <a:r>
              <a:rPr lang="en-GB" dirty="0"/>
              <a:t>or ‘blending’ </a:t>
            </a:r>
            <a:r>
              <a:rPr lang="en-GB" dirty="0" smtClean="0"/>
              <a:t>the sounds in </a:t>
            </a:r>
            <a:r>
              <a:rPr lang="en-GB" dirty="0"/>
              <a:t>the order in which they are written to pronounce the word ‘cup’</a:t>
            </a:r>
          </a:p>
          <a:p>
            <a:endParaRPr lang="en-GB" dirty="0" smtClean="0"/>
          </a:p>
          <a:p>
            <a:endParaRPr lang="en-GB" dirty="0"/>
          </a:p>
        </p:txBody>
      </p:sp>
      <p:sp>
        <p:nvSpPr>
          <p:cNvPr id="3" name="Title 2"/>
          <p:cNvSpPr>
            <a:spLocks noGrp="1"/>
          </p:cNvSpPr>
          <p:nvPr>
            <p:ph type="title"/>
          </p:nvPr>
        </p:nvSpPr>
        <p:spPr/>
        <p:txBody>
          <a:bodyPr>
            <a:noAutofit/>
          </a:bodyPr>
          <a:lstStyle/>
          <a:p>
            <a:r>
              <a:rPr lang="en-GB" sz="3200" dirty="0" smtClean="0"/>
              <a:t>What terminology will my child learn?</a:t>
            </a:r>
            <a:endParaRPr lang="en-GB" sz="3200" dirty="0"/>
          </a:p>
        </p:txBody>
      </p:sp>
    </p:spTree>
    <p:extLst>
      <p:ext uri="{BB962C8B-B14F-4D97-AF65-F5344CB8AC3E}">
        <p14:creationId xmlns:p14="http://schemas.microsoft.com/office/powerpoint/2010/main" val="124460722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2DA2BF"/>
              </a:buClr>
            </a:pPr>
            <a:r>
              <a:rPr lang="en-GB" b="1" dirty="0">
                <a:solidFill>
                  <a:prstClr val="black"/>
                </a:solidFill>
              </a:rPr>
              <a:t>Tricky words </a:t>
            </a:r>
            <a:r>
              <a:rPr lang="en-GB" dirty="0">
                <a:solidFill>
                  <a:prstClr val="black"/>
                </a:solidFill>
              </a:rPr>
              <a:t>– Words that cannot be sounded </a:t>
            </a:r>
            <a:r>
              <a:rPr lang="en-GB" dirty="0" smtClean="0">
                <a:solidFill>
                  <a:prstClr val="black"/>
                </a:solidFill>
              </a:rPr>
              <a:t>out e.g. the, come, said</a:t>
            </a:r>
            <a:endParaRPr lang="en-GB" dirty="0">
              <a:solidFill>
                <a:prstClr val="black"/>
              </a:solidFill>
            </a:endParaRPr>
          </a:p>
          <a:p>
            <a:pPr lvl="0">
              <a:buClr>
                <a:srgbClr val="2DA2BF"/>
              </a:buClr>
            </a:pPr>
            <a:endParaRPr lang="en-GB" b="1" dirty="0" smtClean="0">
              <a:solidFill>
                <a:prstClr val="black"/>
              </a:solidFill>
            </a:endParaRPr>
          </a:p>
          <a:p>
            <a:pPr lvl="0">
              <a:buClr>
                <a:srgbClr val="2DA2BF"/>
              </a:buClr>
            </a:pPr>
            <a:endParaRPr lang="en-GB" b="1" dirty="0">
              <a:solidFill>
                <a:prstClr val="black"/>
              </a:solidFill>
            </a:endParaRPr>
          </a:p>
          <a:p>
            <a:pPr lvl="0">
              <a:buClr>
                <a:srgbClr val="2DA2BF"/>
              </a:buClr>
            </a:pPr>
            <a:r>
              <a:rPr lang="en-GB" b="1" dirty="0" smtClean="0">
                <a:solidFill>
                  <a:prstClr val="black"/>
                </a:solidFill>
              </a:rPr>
              <a:t>Pseudo </a:t>
            </a:r>
            <a:r>
              <a:rPr lang="en-GB" b="1" dirty="0">
                <a:solidFill>
                  <a:prstClr val="black"/>
                </a:solidFill>
              </a:rPr>
              <a:t>words </a:t>
            </a:r>
            <a:r>
              <a:rPr lang="en-GB" dirty="0">
                <a:solidFill>
                  <a:prstClr val="black"/>
                </a:solidFill>
              </a:rPr>
              <a:t>– Nonsense words </a:t>
            </a:r>
            <a:r>
              <a:rPr lang="en-GB" dirty="0" err="1">
                <a:solidFill>
                  <a:prstClr val="black"/>
                </a:solidFill>
              </a:rPr>
              <a:t>e.g</a:t>
            </a:r>
            <a:r>
              <a:rPr lang="en-GB" dirty="0">
                <a:solidFill>
                  <a:prstClr val="black"/>
                </a:solidFill>
              </a:rPr>
              <a:t> </a:t>
            </a:r>
            <a:r>
              <a:rPr lang="en-GB" dirty="0" err="1" smtClean="0">
                <a:solidFill>
                  <a:prstClr val="black"/>
                </a:solidFill>
              </a:rPr>
              <a:t>shrap</a:t>
            </a:r>
            <a:r>
              <a:rPr lang="en-GB" dirty="0" smtClean="0">
                <a:solidFill>
                  <a:prstClr val="black"/>
                </a:solidFill>
              </a:rPr>
              <a:t>, </a:t>
            </a:r>
            <a:r>
              <a:rPr lang="en-GB" dirty="0" err="1" smtClean="0">
                <a:solidFill>
                  <a:prstClr val="black"/>
                </a:solidFill>
              </a:rPr>
              <a:t>blom</a:t>
            </a:r>
            <a:r>
              <a:rPr lang="en-GB" dirty="0" smtClean="0">
                <a:solidFill>
                  <a:prstClr val="black"/>
                </a:solidFill>
              </a:rPr>
              <a:t>.</a:t>
            </a:r>
            <a:endParaRPr lang="en-GB" dirty="0">
              <a:solidFill>
                <a:prstClr val="black"/>
              </a:solidFill>
            </a:endParaRPr>
          </a:p>
          <a:p>
            <a:endParaRPr lang="en-GB" dirty="0"/>
          </a:p>
        </p:txBody>
      </p:sp>
      <p:sp>
        <p:nvSpPr>
          <p:cNvPr id="3" name="Title 2"/>
          <p:cNvSpPr>
            <a:spLocks noGrp="1"/>
          </p:cNvSpPr>
          <p:nvPr>
            <p:ph type="title"/>
          </p:nvPr>
        </p:nvSpPr>
        <p:spPr/>
        <p:txBody>
          <a:bodyPr>
            <a:noAutofit/>
          </a:bodyPr>
          <a:lstStyle/>
          <a:p>
            <a:r>
              <a:rPr lang="en-GB" sz="3200" dirty="0" smtClean="0"/>
              <a:t>What terminology will my child learn?</a:t>
            </a:r>
            <a:endParaRPr lang="en-GB" sz="3200" dirty="0"/>
          </a:p>
        </p:txBody>
      </p:sp>
    </p:spTree>
    <p:extLst>
      <p:ext uri="{BB962C8B-B14F-4D97-AF65-F5344CB8AC3E}">
        <p14:creationId xmlns:p14="http://schemas.microsoft.com/office/powerpoint/2010/main" val="347674974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904656"/>
          </a:xfrm>
        </p:spPr>
        <p:txBody>
          <a:bodyPr>
            <a:noAutofit/>
          </a:bodyPr>
          <a:lstStyle/>
          <a:p>
            <a:r>
              <a:rPr lang="en-US" sz="1200" b="1" dirty="0"/>
              <a:t>Literacy</a:t>
            </a:r>
          </a:p>
          <a:p>
            <a:r>
              <a:rPr lang="en-US" sz="1200" b="1" dirty="0"/>
              <a:t>Comprehension</a:t>
            </a:r>
          </a:p>
          <a:p>
            <a:r>
              <a:rPr lang="en-US" sz="1200" dirty="0"/>
              <a:t>• Demonstrate understanding of what has been</a:t>
            </a:r>
          </a:p>
          <a:p>
            <a:r>
              <a:rPr lang="en-US" sz="1200" dirty="0"/>
              <a:t>read to them by retelling stories and narratives</a:t>
            </a:r>
          </a:p>
          <a:p>
            <a:r>
              <a:rPr lang="en-US" sz="1200" dirty="0"/>
              <a:t>using their own words and recently introduced</a:t>
            </a:r>
          </a:p>
          <a:p>
            <a:r>
              <a:rPr lang="en-US" sz="1200" dirty="0"/>
              <a:t>vocabulary.</a:t>
            </a:r>
          </a:p>
          <a:p>
            <a:r>
              <a:rPr lang="en-US" sz="1200" dirty="0"/>
              <a:t>• Anticipate (where appropriate) key events</a:t>
            </a:r>
          </a:p>
          <a:p>
            <a:r>
              <a:rPr lang="en-US" sz="1200" dirty="0"/>
              <a:t>in stories.</a:t>
            </a:r>
          </a:p>
          <a:p>
            <a:r>
              <a:rPr lang="en-US" sz="1200" dirty="0"/>
              <a:t>• Use and understand recently introduced</a:t>
            </a:r>
          </a:p>
          <a:p>
            <a:r>
              <a:rPr lang="en-US" sz="1200" dirty="0"/>
              <a:t>vocabulary during discussions about stories, nonfiction, rhymes and poems and during role play.</a:t>
            </a:r>
          </a:p>
          <a:p>
            <a:r>
              <a:rPr lang="en-US" sz="1200" b="1" dirty="0"/>
              <a:t>Word Reading</a:t>
            </a:r>
          </a:p>
          <a:p>
            <a:r>
              <a:rPr lang="en-US" sz="1200" dirty="0"/>
              <a:t>• Say a sound for each letter in the alphabet and at</a:t>
            </a:r>
          </a:p>
          <a:p>
            <a:r>
              <a:rPr lang="en-US" sz="1200" dirty="0"/>
              <a:t>least 10 digraphs.</a:t>
            </a:r>
          </a:p>
          <a:p>
            <a:r>
              <a:rPr lang="en-US" sz="1200" dirty="0"/>
              <a:t>• Read words consistent with their phonic</a:t>
            </a:r>
          </a:p>
          <a:p>
            <a:r>
              <a:rPr lang="en-US" sz="1200" dirty="0"/>
              <a:t>knowledge by sound-blending.</a:t>
            </a:r>
          </a:p>
          <a:p>
            <a:r>
              <a:rPr lang="en-US" sz="1200" dirty="0"/>
              <a:t>• Read aloud simple sentences and books that are</a:t>
            </a:r>
          </a:p>
          <a:p>
            <a:r>
              <a:rPr lang="en-US" sz="1200" dirty="0"/>
              <a:t>consistent with their phonic knowledge, including</a:t>
            </a:r>
          </a:p>
          <a:p>
            <a:r>
              <a:rPr lang="en-US" sz="1200" dirty="0"/>
              <a:t>some common exception words.</a:t>
            </a:r>
          </a:p>
          <a:p>
            <a:r>
              <a:rPr lang="en-US" sz="1200" b="1" dirty="0"/>
              <a:t>Writing</a:t>
            </a:r>
          </a:p>
          <a:p>
            <a:r>
              <a:rPr lang="en-US" sz="1200" dirty="0"/>
              <a:t>• Write </a:t>
            </a:r>
            <a:r>
              <a:rPr lang="en-US" sz="1200" dirty="0" err="1"/>
              <a:t>recognisable</a:t>
            </a:r>
            <a:r>
              <a:rPr lang="en-US" sz="1200" dirty="0"/>
              <a:t> letters, most of which are</a:t>
            </a:r>
          </a:p>
          <a:p>
            <a:r>
              <a:rPr lang="en-US" sz="1200" dirty="0"/>
              <a:t>correctly formed.</a:t>
            </a:r>
          </a:p>
          <a:p>
            <a:r>
              <a:rPr lang="en-US" sz="1200" dirty="0"/>
              <a:t>• Spell words by identifying sounds in them and</a:t>
            </a:r>
          </a:p>
          <a:p>
            <a:r>
              <a:rPr lang="en-US" sz="1200" dirty="0"/>
              <a:t>representing the sounds with a letter or letters.</a:t>
            </a:r>
          </a:p>
          <a:p>
            <a:r>
              <a:rPr lang="en-US" sz="1200" dirty="0"/>
              <a:t>• Write simple phrases and sentences that can be</a:t>
            </a:r>
          </a:p>
          <a:p>
            <a:r>
              <a:rPr lang="en-US" sz="1200" dirty="0"/>
              <a:t>read by others</a:t>
            </a:r>
            <a:endParaRPr lang="en-GB" sz="1200" dirty="0"/>
          </a:p>
        </p:txBody>
      </p:sp>
      <p:sp>
        <p:nvSpPr>
          <p:cNvPr id="3" name="Title 2"/>
          <p:cNvSpPr>
            <a:spLocks noGrp="1"/>
          </p:cNvSpPr>
          <p:nvPr>
            <p:ph type="title"/>
          </p:nvPr>
        </p:nvSpPr>
        <p:spPr>
          <a:xfrm>
            <a:off x="457200" y="274638"/>
            <a:ext cx="8229600" cy="418058"/>
          </a:xfrm>
        </p:spPr>
        <p:txBody>
          <a:bodyPr>
            <a:noAutofit/>
          </a:bodyPr>
          <a:lstStyle/>
          <a:p>
            <a:r>
              <a:rPr lang="en-GB" sz="1400" dirty="0">
                <a:solidFill>
                  <a:schemeClr val="tx1"/>
                </a:solidFill>
              </a:rPr>
              <a:t>What are the National </a:t>
            </a:r>
            <a:r>
              <a:rPr lang="en-GB" sz="1400" dirty="0" smtClean="0">
                <a:solidFill>
                  <a:schemeClr val="tx1"/>
                </a:solidFill>
              </a:rPr>
              <a:t>Expectations by the end of Foundation Stage - ELG?</a:t>
            </a:r>
            <a:endParaRPr lang="en-GB" sz="1400" dirty="0">
              <a:solidFill>
                <a:schemeClr val="tx1"/>
              </a:solidFill>
            </a:endParaRPr>
          </a:p>
        </p:txBody>
      </p:sp>
    </p:spTree>
    <p:extLst>
      <p:ext uri="{BB962C8B-B14F-4D97-AF65-F5344CB8AC3E}">
        <p14:creationId xmlns:p14="http://schemas.microsoft.com/office/powerpoint/2010/main" val="36532639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GB" dirty="0"/>
          </a:p>
          <a:p>
            <a:r>
              <a:rPr lang="en-GB" dirty="0" smtClean="0"/>
              <a:t>Apply </a:t>
            </a:r>
            <a:r>
              <a:rPr lang="en-GB" dirty="0"/>
              <a:t>phonic knowledge and skills as the route to decode words </a:t>
            </a:r>
          </a:p>
          <a:p>
            <a:r>
              <a:rPr lang="en-GB" dirty="0" smtClean="0"/>
              <a:t>Respond </a:t>
            </a:r>
            <a:r>
              <a:rPr lang="en-GB" dirty="0"/>
              <a:t>speedily with the correct sound to graphemes (letters or groups of letters) for all 40+ phonemes, including, where applicable, alternative sounds for graphemes </a:t>
            </a:r>
          </a:p>
          <a:p>
            <a:r>
              <a:rPr lang="en-GB" dirty="0" smtClean="0"/>
              <a:t>Read </a:t>
            </a:r>
            <a:r>
              <a:rPr lang="en-GB" dirty="0"/>
              <a:t>accurately by blending sounds in unfamiliar words containing GPCs that have been taught </a:t>
            </a:r>
          </a:p>
          <a:p>
            <a:r>
              <a:rPr lang="en-GB" dirty="0" smtClean="0"/>
              <a:t>Spell words </a:t>
            </a:r>
            <a:r>
              <a:rPr lang="en-GB" dirty="0"/>
              <a:t>containing each of the 40+ phonemes already taught </a:t>
            </a:r>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t>Year 1 (English National Curriculum)</a:t>
            </a:r>
            <a:endParaRPr lang="en-GB" dirty="0"/>
          </a:p>
        </p:txBody>
      </p:sp>
    </p:spTree>
    <p:extLst>
      <p:ext uri="{BB962C8B-B14F-4D97-AF65-F5344CB8AC3E}">
        <p14:creationId xmlns:p14="http://schemas.microsoft.com/office/powerpoint/2010/main" val="53282592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8680</TotalTime>
  <Words>1720</Words>
  <Application>Microsoft Office PowerPoint</Application>
  <PresentationFormat>On-screen Show (4:3)</PresentationFormat>
  <Paragraphs>203</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Lucida Sans Unicode</vt:lpstr>
      <vt:lpstr>News Gothic MT</vt:lpstr>
      <vt:lpstr>Tahoma</vt:lpstr>
      <vt:lpstr>Verdana</vt:lpstr>
      <vt:lpstr>Wingdings</vt:lpstr>
      <vt:lpstr>Wingdings 2</vt:lpstr>
      <vt:lpstr>Wingdings 3</vt:lpstr>
      <vt:lpstr>Concourse</vt:lpstr>
      <vt:lpstr>Phonics Information for Parents</vt:lpstr>
      <vt:lpstr>What will we cover?</vt:lpstr>
      <vt:lpstr>Why do we teach phonics?</vt:lpstr>
      <vt:lpstr>What terminology will my child learn?</vt:lpstr>
      <vt:lpstr>How to say the sounds?</vt:lpstr>
      <vt:lpstr>What terminology will my child learn?</vt:lpstr>
      <vt:lpstr>What terminology will my child learn?</vt:lpstr>
      <vt:lpstr>What are the National Expectations by the end of Foundation Stage - ELG?</vt:lpstr>
      <vt:lpstr>Year 1 (English National Curriculum)</vt:lpstr>
      <vt:lpstr>How is my child assessed on phonics?</vt:lpstr>
      <vt:lpstr>PowerPoint Presentation</vt:lpstr>
      <vt:lpstr>How is phonics taught at Abbot’s Hall?</vt:lpstr>
      <vt:lpstr>What is my child learning?</vt:lpstr>
      <vt:lpstr>What is my child learning?</vt:lpstr>
      <vt:lpstr>What is my child learning?</vt:lpstr>
      <vt:lpstr>What is my child learning?</vt:lpstr>
      <vt:lpstr>How can I support my child with phonics at home?</vt:lpstr>
      <vt:lpstr>How else can I support my child in reading at home?</vt:lpstr>
      <vt:lpstr>What is Rapid Reading for Yr 1?</vt:lpstr>
      <vt:lpstr>What will happen in these sessions?</vt:lpstr>
      <vt:lpstr>Rapid Reading in Action</vt:lpstr>
      <vt:lpstr>How else can I support my child in writing at home?</vt:lpstr>
      <vt:lpstr>You can make a difference</vt:lpstr>
      <vt:lpstr>Early Learning Hub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Abbot’s Hall Primary School</dc:title>
  <dc:creator>H Smith</dc:creator>
  <cp:lastModifiedBy>H Mason</cp:lastModifiedBy>
  <cp:revision>64</cp:revision>
  <cp:lastPrinted>2016-10-13T09:32:34Z</cp:lastPrinted>
  <dcterms:created xsi:type="dcterms:W3CDTF">2016-05-08T19:35:45Z</dcterms:created>
  <dcterms:modified xsi:type="dcterms:W3CDTF">2022-10-21T07:03:53Z</dcterms:modified>
</cp:coreProperties>
</file>